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44"/>
  </p:notesMasterIdLst>
  <p:handoutMasterIdLst>
    <p:handoutMasterId r:id="rId45"/>
  </p:handoutMasterIdLst>
  <p:sldIdLst>
    <p:sldId id="4856" r:id="rId8"/>
    <p:sldId id="4855" r:id="rId9"/>
    <p:sldId id="4770" r:id="rId10"/>
    <p:sldId id="4811" r:id="rId11"/>
    <p:sldId id="4846" r:id="rId12"/>
    <p:sldId id="4858" r:id="rId13"/>
    <p:sldId id="4860" r:id="rId14"/>
    <p:sldId id="4861" r:id="rId15"/>
    <p:sldId id="4862" r:id="rId16"/>
    <p:sldId id="4863" r:id="rId17"/>
    <p:sldId id="4864" r:id="rId18"/>
    <p:sldId id="4865" r:id="rId19"/>
    <p:sldId id="4866" r:id="rId20"/>
    <p:sldId id="4867" r:id="rId21"/>
    <p:sldId id="4868" r:id="rId22"/>
    <p:sldId id="4871" r:id="rId23"/>
    <p:sldId id="4872" r:id="rId24"/>
    <p:sldId id="4818" r:id="rId25"/>
    <p:sldId id="4819" r:id="rId26"/>
    <p:sldId id="4820" r:id="rId27"/>
    <p:sldId id="4821" r:id="rId28"/>
    <p:sldId id="4825" r:id="rId29"/>
    <p:sldId id="4852" r:id="rId30"/>
    <p:sldId id="4853" r:id="rId31"/>
    <p:sldId id="4857" r:id="rId32"/>
    <p:sldId id="4828" r:id="rId33"/>
    <p:sldId id="4829" r:id="rId34"/>
    <p:sldId id="4830" r:id="rId35"/>
    <p:sldId id="4831" r:id="rId36"/>
    <p:sldId id="4832" r:id="rId37"/>
    <p:sldId id="4833" r:id="rId38"/>
    <p:sldId id="4834" r:id="rId39"/>
    <p:sldId id="4835" r:id="rId40"/>
    <p:sldId id="4836" r:id="rId41"/>
    <p:sldId id="4837" r:id="rId42"/>
    <p:sldId id="4750" r:id="rId43"/>
  </p:sldIdLst>
  <p:sldSz cx="12192000" cy="6858000"/>
  <p:notesSz cx="6797675" cy="9928225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933" userDrawn="1">
          <p15:clr>
            <a:srgbClr val="A4A3A4"/>
          </p15:clr>
        </p15:guide>
        <p15:guide id="4" pos="6947" userDrawn="1">
          <p15:clr>
            <a:srgbClr val="A4A3A4"/>
          </p15:clr>
        </p15:guide>
        <p15:guide id="5" orient="horz" pos="3612" userDrawn="1">
          <p15:clr>
            <a:srgbClr val="A4A3A4"/>
          </p15:clr>
        </p15:guide>
        <p15:guide id="6" orient="horz" pos="459" userDrawn="1">
          <p15:clr>
            <a:srgbClr val="A4A3A4"/>
          </p15:clr>
        </p15:guide>
        <p15:guide id="7" orient="horz" pos="1525" userDrawn="1">
          <p15:clr>
            <a:srgbClr val="A4A3A4"/>
          </p15:clr>
        </p15:guide>
        <p15:guide id="8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99FF"/>
    <a:srgbClr val="66FF33"/>
    <a:srgbClr val="0000FF"/>
    <a:srgbClr val="92D050"/>
    <a:srgbClr val="C5E0B4"/>
    <a:srgbClr val="D60093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80494" autoAdjust="0"/>
  </p:normalViewPr>
  <p:slideViewPr>
    <p:cSldViewPr snapToGrid="0">
      <p:cViewPr varScale="1">
        <p:scale>
          <a:sx n="91" d="100"/>
          <a:sy n="91" d="100"/>
        </p:scale>
        <p:origin x="1296" y="90"/>
      </p:cViewPr>
      <p:guideLst>
        <p:guide orient="horz" pos="2296"/>
        <p:guide pos="3840"/>
        <p:guide pos="2933"/>
        <p:guide pos="6947"/>
        <p:guide orient="horz" pos="3612"/>
        <p:guide orient="horz" pos="459"/>
        <p:guide orient="horz" pos="1525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53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972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、一般来说外设数据传输时间大于内存存储周期，则内存在外设两个数据传输之间会存在空闲，而此时</a:t>
            </a:r>
            <a:r>
              <a:rPr lang="en-US" altLang="zh-CN" dirty="0"/>
              <a:t>CPU</a:t>
            </a:r>
            <a:r>
              <a:rPr lang="zh-CN" altLang="en-US" dirty="0"/>
              <a:t>并不会利用此空闲访问内存，降低内存使用效率。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、适用于：</a:t>
            </a:r>
            <a:r>
              <a:rPr lang="zh-CN" altLang="en-US" b="1" dirty="0"/>
              <a:t>数据传输率很高</a:t>
            </a:r>
            <a:r>
              <a:rPr lang="zh-CN" altLang="en-US" dirty="0"/>
              <a:t>的设备进行成组传送。</a:t>
            </a:r>
            <a:r>
              <a:rPr lang="zh-CN" altLang="en-US" b="1" dirty="0"/>
              <a:t>传送数据时间</a:t>
            </a:r>
            <a:r>
              <a:rPr lang="zh-CN" altLang="en-US" b="0" dirty="0"/>
              <a:t>间隔</a:t>
            </a:r>
            <a:r>
              <a:rPr lang="zh-CN" altLang="en-US" b="1" dirty="0"/>
              <a:t>小于存储周期</a:t>
            </a:r>
            <a:r>
              <a:rPr lang="zh-CN" altLang="en-US" dirty="0"/>
              <a:t>，此时</a:t>
            </a:r>
            <a:r>
              <a:rPr lang="zh-CN" altLang="en-US" b="1" dirty="0"/>
              <a:t>内存没有空闲</a:t>
            </a:r>
            <a:r>
              <a:rPr lang="zh-CN" altLang="en-US" dirty="0"/>
              <a:t>，一直处于忙状态。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04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、如果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的工作周期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比内存</a:t>
            </a:r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存取周期长很多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，此时采用交替访存的方法，可以使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传送和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同时发挥最高的效率。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、这种方式不需要总线使用权的申请、建立和归还过程，</a:t>
            </a:r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总线使用权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是通过</a:t>
            </a:r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分时进行的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，这种总线控制权的转移几乎不需要什么时间，所以对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传送来讲</a:t>
            </a:r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效率是很高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53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、优点：既实现了</a:t>
            </a:r>
            <a:r>
              <a:rPr lang="en-US" altLang="zh-CN" dirty="0"/>
              <a:t>I/O</a:t>
            </a:r>
            <a:r>
              <a:rPr lang="zh-CN" altLang="en-US" dirty="0"/>
              <a:t>传送，又较好地发挥了内存和</a:t>
            </a:r>
            <a:r>
              <a:rPr lang="en-US" altLang="zh-CN" dirty="0"/>
              <a:t>CPU</a:t>
            </a:r>
            <a:r>
              <a:rPr lang="zh-CN" altLang="en-US" dirty="0"/>
              <a:t>的效率，是一种广泛采用的方法。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、适用于：</a:t>
            </a:r>
            <a:r>
              <a:rPr lang="en-US" altLang="zh-CN" dirty="0"/>
              <a:t>I/O</a:t>
            </a:r>
            <a:r>
              <a:rPr lang="zh-CN" altLang="en-US" dirty="0"/>
              <a:t>设备每一次周期挪用都有申请、建立、归还总线控制权的过程，所以传送一个字对内存来说要占用一个周期，但对</a:t>
            </a:r>
            <a:r>
              <a:rPr lang="en-US" altLang="zh-CN" dirty="0"/>
              <a:t>DMA</a:t>
            </a:r>
            <a:r>
              <a:rPr lang="zh-CN" altLang="en-US" dirty="0"/>
              <a:t>控制器来说一般要</a:t>
            </a:r>
            <a:r>
              <a:rPr lang="en-US" altLang="zh-CN" dirty="0"/>
              <a:t>2-5</a:t>
            </a:r>
            <a:r>
              <a:rPr lang="zh-CN" altLang="en-US" dirty="0"/>
              <a:t>个内存周期；因此，周期挪用方法适用于</a:t>
            </a:r>
            <a:r>
              <a:rPr lang="en-US" altLang="zh-CN" dirty="0"/>
              <a:t>I/O</a:t>
            </a:r>
            <a:r>
              <a:rPr lang="zh-CN" altLang="en-US" dirty="0"/>
              <a:t>设备读写周期大于内存存储周期的情况。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314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地址寄存器：存放交换数据的内存地址，初始化时由软件指令设置，每次</a:t>
            </a:r>
            <a:r>
              <a:rPr lang="en-US" altLang="zh-CN" dirty="0"/>
              <a:t>DMA</a:t>
            </a:r>
            <a:r>
              <a:rPr lang="zh-CN" altLang="en-US" dirty="0"/>
              <a:t>传送后自增。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字计数器：</a:t>
            </a:r>
            <a:r>
              <a:rPr lang="en-US" altLang="zh-CN" dirty="0"/>
              <a:t> </a:t>
            </a:r>
            <a:r>
              <a:rPr lang="zh-CN" altLang="en-US" dirty="0"/>
              <a:t>传送数据的长度，初始化时由软件指令设置，每次</a:t>
            </a:r>
            <a:r>
              <a:rPr lang="en-US" altLang="zh-CN" dirty="0"/>
              <a:t>DMA</a:t>
            </a:r>
            <a:r>
              <a:rPr lang="zh-CN" altLang="en-US" dirty="0"/>
              <a:t>传送后减一。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数据缓冲寄存器：临时存放数据。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命令寄存器：接收</a:t>
            </a:r>
            <a:r>
              <a:rPr lang="en-US" altLang="zh-CN" dirty="0"/>
              <a:t>CPU</a:t>
            </a:r>
            <a:r>
              <a:rPr lang="zh-CN" altLang="en-US" dirty="0"/>
              <a:t>发来的命令，初始化时设置。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状态寄存器，提供给</a:t>
            </a:r>
            <a:r>
              <a:rPr lang="en-US" altLang="zh-CN" dirty="0"/>
              <a:t>CPU</a:t>
            </a:r>
            <a:r>
              <a:rPr lang="zh-CN" altLang="en-US" dirty="0"/>
              <a:t>读取，反馈</a:t>
            </a:r>
            <a:r>
              <a:rPr lang="en-US" altLang="zh-CN" dirty="0"/>
              <a:t>DMAC</a:t>
            </a:r>
            <a:r>
              <a:rPr lang="zh-CN" altLang="en-US" dirty="0"/>
              <a:t>的状态。</a:t>
            </a:r>
            <a:endParaRPr lang="en-US" altLang="zh-CN" dirty="0"/>
          </a:p>
          <a:p>
            <a:r>
              <a:rPr lang="en-US" altLang="zh-CN" dirty="0"/>
              <a:t>HOLD</a:t>
            </a:r>
            <a:r>
              <a:rPr lang="zh-CN" altLang="en-US" dirty="0"/>
              <a:t>：总线控制请求信号。</a:t>
            </a:r>
            <a:r>
              <a:rPr lang="en-US" altLang="zh-CN" dirty="0"/>
              <a:t>Hold</a:t>
            </a:r>
            <a:r>
              <a:rPr lang="zh-CN" altLang="en-US" dirty="0"/>
              <a:t>在这里是握、抓、拿、控制的意思。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HLDA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hold acknowledge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）：总线控制（也有叫保持的）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响应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信号，输出，高电平有效。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87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185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简化为三个阶段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00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、注意外设</a:t>
            </a:r>
            <a:r>
              <a:rPr lang="en-US" altLang="zh-CN" dirty="0"/>
              <a:t>I/O</a:t>
            </a:r>
            <a:r>
              <a:rPr lang="zh-CN" altLang="en-US" dirty="0"/>
              <a:t>的时间意思也就是整个中断的时间；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、总时间包括：中断服务程序</a:t>
            </a:r>
            <a:r>
              <a:rPr lang="en-US" altLang="zh-CN" dirty="0"/>
              <a:t>+</a:t>
            </a:r>
            <a:r>
              <a:rPr lang="zh-CN" altLang="en-US" dirty="0"/>
              <a:t>中断响应等其它时间</a:t>
            </a:r>
            <a:r>
              <a:rPr lang="en-US" altLang="zh-CN" dirty="0"/>
              <a:t>+</a:t>
            </a:r>
            <a:r>
              <a:rPr lang="zh-CN" altLang="en-US" dirty="0"/>
              <a:t>其余硬件控制（或软件）数据传输的时间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100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59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25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9961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0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6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996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(Direct Memory Access)</a:t>
            </a:r>
          </a:p>
          <a:p>
            <a:r>
              <a:rPr lang="zh-CN" altLang="en-US" dirty="0"/>
              <a:t>直接依靠硬件系统来控制主存与外设之间的数据传送</a:t>
            </a:r>
            <a:r>
              <a:rPr lang="en-US" altLang="zh-CN" dirty="0"/>
              <a:t>,</a:t>
            </a:r>
            <a:r>
              <a:rPr lang="zh-CN" altLang="en-US" dirty="0"/>
              <a:t>传送期间无需</a:t>
            </a:r>
            <a:r>
              <a:rPr lang="en-US" altLang="zh-CN" dirty="0"/>
              <a:t>CPU</a:t>
            </a:r>
            <a:r>
              <a:rPr lang="zh-CN" altLang="en-US" dirty="0"/>
              <a:t>干预，传送结束后通常用中断方式通知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59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DMA</a:t>
            </a:r>
            <a:r>
              <a:rPr lang="zh-CN" altLang="en-US" dirty="0"/>
              <a:t>控制器与</a:t>
            </a:r>
            <a:r>
              <a:rPr lang="en-US" altLang="zh-CN" dirty="0"/>
              <a:t>IO</a:t>
            </a:r>
            <a:r>
              <a:rPr lang="zh-CN" altLang="en-US" dirty="0"/>
              <a:t>接口集成在</a:t>
            </a:r>
            <a:r>
              <a:rPr lang="zh-CN" altLang="en-US" baseline="0" dirty="0"/>
              <a:t>一起</a:t>
            </a: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、外部只连接一个外设（只有一个通道），通过</a:t>
            </a:r>
            <a:r>
              <a:rPr lang="en-US" altLang="zh-CN" dirty="0"/>
              <a:t>DMA</a:t>
            </a:r>
            <a:r>
              <a:rPr lang="zh-CN" altLang="en-US" dirty="0"/>
              <a:t>控制器与外设之间传输数据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244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多个设备与</a:t>
            </a:r>
            <a:r>
              <a:rPr lang="en-US" altLang="zh-CN" dirty="0"/>
              <a:t>DMA</a:t>
            </a:r>
            <a:r>
              <a:rPr lang="zh-CN" altLang="en-US" dirty="0"/>
              <a:t>控制器相连，都通过</a:t>
            </a:r>
            <a:r>
              <a:rPr lang="en-US" altLang="zh-CN" dirty="0"/>
              <a:t>DMA</a:t>
            </a:r>
            <a:r>
              <a:rPr lang="zh-CN" altLang="en-US" dirty="0"/>
              <a:t>控制器与</a:t>
            </a:r>
            <a:r>
              <a:rPr lang="en-US" altLang="zh-CN" dirty="0"/>
              <a:t>M</a:t>
            </a:r>
            <a:r>
              <a:rPr lang="zh-CN" altLang="en-US" dirty="0"/>
              <a:t>之间进行数据传输（某一时刻只有一个外设传输）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372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DMA</a:t>
            </a:r>
            <a:r>
              <a:rPr lang="zh-CN" altLang="en-US" dirty="0"/>
              <a:t>控制器与接口分离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）设备通过总线与</a:t>
            </a:r>
            <a:r>
              <a:rPr lang="en-US" altLang="zh-CN" dirty="0"/>
              <a:t>M</a:t>
            </a:r>
            <a:r>
              <a:rPr lang="zh-CN" altLang="en-US" dirty="0"/>
              <a:t>传输数据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DMA</a:t>
            </a:r>
            <a:r>
              <a:rPr lang="zh-CN" altLang="en-US" dirty="0"/>
              <a:t>主要负责接收初始化、</a:t>
            </a:r>
            <a:r>
              <a:rPr lang="en-US" altLang="zh-CN" dirty="0"/>
              <a:t>DMA</a:t>
            </a:r>
            <a:r>
              <a:rPr lang="zh-CN" altLang="en-US" dirty="0"/>
              <a:t>请求提出、总线控制相关操作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970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主要是总线的占用冲突。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552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83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2021/5/26 Wednesday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2021/5/26 Wednesday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2021/5/26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2021/5/26 Wednesday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64"/>
            <a:ext cx="12192000" cy="68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控制器的工作状态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被动状态（受控器）</a:t>
            </a:r>
            <a:endParaRPr lang="en-US" altLang="zh-CN" dirty="0"/>
          </a:p>
          <a:p>
            <a:pPr lvl="1"/>
            <a:r>
              <a:rPr lang="zh-CN" altLang="en-US" dirty="0"/>
              <a:t>未取得总线控制权，受</a:t>
            </a:r>
            <a:r>
              <a:rPr lang="en-US" altLang="zh-CN" dirty="0"/>
              <a:t>CPU</a:t>
            </a:r>
            <a:r>
              <a:rPr lang="zh-CN" altLang="en-US" dirty="0"/>
              <a:t>控制</a:t>
            </a:r>
            <a:endParaRPr lang="en-US" altLang="zh-CN" dirty="0"/>
          </a:p>
          <a:p>
            <a:pPr lvl="1"/>
            <a:r>
              <a:rPr lang="zh-CN" altLang="en-US" dirty="0"/>
              <a:t>相当于一个一般外设</a:t>
            </a:r>
            <a:endParaRPr lang="en-US" altLang="zh-CN" dirty="0"/>
          </a:p>
          <a:p>
            <a:r>
              <a:rPr lang="zh-CN" altLang="en-US" dirty="0"/>
              <a:t>主动状态（主控器）</a:t>
            </a:r>
            <a:endParaRPr lang="en-US" altLang="zh-CN" dirty="0"/>
          </a:p>
          <a:p>
            <a:pPr lvl="1"/>
            <a:r>
              <a:rPr lang="zh-CN" altLang="en-US" dirty="0"/>
              <a:t>接管并取得总线控制权</a:t>
            </a:r>
            <a:endParaRPr lang="en-US" altLang="zh-CN" dirty="0"/>
          </a:p>
          <a:p>
            <a:pPr lvl="1"/>
            <a:r>
              <a:rPr lang="zh-CN" altLang="en-US" dirty="0"/>
              <a:t>取代</a:t>
            </a:r>
            <a:r>
              <a:rPr lang="en-US" altLang="zh-CN" dirty="0"/>
              <a:t>CPU</a:t>
            </a:r>
            <a:r>
              <a:rPr lang="zh-CN" altLang="en-US" dirty="0"/>
              <a:t>成为系统的主控者</a:t>
            </a:r>
          </a:p>
        </p:txBody>
      </p:sp>
    </p:spTree>
    <p:extLst>
      <p:ext uri="{BB962C8B-B14F-4D97-AF65-F5344CB8AC3E}">
        <p14:creationId xmlns:p14="http://schemas.microsoft.com/office/powerpoint/2010/main" val="419053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内存争用</a:t>
            </a:r>
          </a:p>
        </p:txBody>
      </p:sp>
      <p:sp>
        <p:nvSpPr>
          <p:cNvPr id="8090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方式进行数据传送时</a:t>
            </a:r>
            <a:endParaRPr lang="en-US" altLang="zh-CN" dirty="0"/>
          </a:p>
          <a:p>
            <a:pPr lvl="1"/>
            <a:r>
              <a:rPr lang="en-US" altLang="zh-CN" sz="2400" dirty="0"/>
              <a:t>DMA</a:t>
            </a:r>
            <a:r>
              <a:rPr lang="zh-CN" altLang="en-US" sz="2400" dirty="0"/>
              <a:t>控制器直接访问内存</a:t>
            </a:r>
            <a:endParaRPr lang="en-US" altLang="zh-CN" sz="2400" dirty="0"/>
          </a:p>
          <a:p>
            <a:pPr lvl="1"/>
            <a:r>
              <a:rPr lang="en-US" altLang="zh-CN" sz="2400" dirty="0"/>
              <a:t>CPU</a:t>
            </a:r>
            <a:r>
              <a:rPr lang="zh-CN" altLang="en-US" sz="2400" dirty="0"/>
              <a:t>执行主程序   </a:t>
            </a:r>
            <a:r>
              <a:rPr lang="en-US" altLang="zh-CN" sz="2400" dirty="0"/>
              <a:t>(</a:t>
            </a:r>
            <a:r>
              <a:rPr lang="zh-CN" altLang="en-US" sz="2400" dirty="0"/>
              <a:t>需要访内</a:t>
            </a:r>
            <a:r>
              <a:rPr lang="en-US" altLang="zh-CN" sz="2400" dirty="0"/>
              <a:t>)</a:t>
            </a:r>
          </a:p>
          <a:p>
            <a:pPr lvl="1"/>
            <a:r>
              <a:rPr lang="zh-CN" altLang="en-US" sz="2400" dirty="0"/>
              <a:t>主存使用权的冲突（资源冲突）</a:t>
            </a:r>
          </a:p>
          <a:p>
            <a:r>
              <a:rPr lang="zh-CN" altLang="en-US" dirty="0"/>
              <a:t>如何处理这种冲突？</a:t>
            </a:r>
          </a:p>
          <a:p>
            <a:pPr lvl="1"/>
            <a:r>
              <a:rPr lang="zh-CN" altLang="en-US" sz="2400" dirty="0"/>
              <a:t>停止</a:t>
            </a:r>
            <a:r>
              <a:rPr lang="en-US" altLang="zh-CN" sz="2400" dirty="0"/>
              <a:t>CPU</a:t>
            </a:r>
            <a:r>
              <a:rPr lang="zh-CN" altLang="en-US" sz="2400" dirty="0"/>
              <a:t>使用主存</a:t>
            </a:r>
          </a:p>
          <a:p>
            <a:pPr lvl="1"/>
            <a:r>
              <a:rPr lang="en-US" altLang="zh-CN" sz="2400" dirty="0"/>
              <a:t>DMA</a:t>
            </a:r>
            <a:r>
              <a:rPr lang="zh-CN" altLang="en-US" sz="2400" dirty="0"/>
              <a:t>与</a:t>
            </a:r>
            <a:r>
              <a:rPr lang="en-US" altLang="zh-CN" sz="2400" dirty="0"/>
              <a:t>CPU</a:t>
            </a:r>
            <a:r>
              <a:rPr lang="zh-CN" altLang="en-US" sz="2400" dirty="0"/>
              <a:t>交替使用主存</a:t>
            </a:r>
          </a:p>
          <a:p>
            <a:pPr lvl="1"/>
            <a:r>
              <a:rPr lang="zh-CN" altLang="en-US" sz="2400" dirty="0"/>
              <a:t>周期挪用法</a:t>
            </a:r>
          </a:p>
        </p:txBody>
      </p:sp>
    </p:spTree>
    <p:extLst>
      <p:ext uri="{BB962C8B-B14F-4D97-AF65-F5344CB8AC3E}">
        <p14:creationId xmlns:p14="http://schemas.microsoft.com/office/powerpoint/2010/main" val="27099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停止</a:t>
            </a:r>
            <a:r>
              <a:rPr lang="en-US" altLang="zh-CN"/>
              <a:t>CPU</a:t>
            </a:r>
            <a:r>
              <a:rPr lang="zh-CN" altLang="en-US"/>
              <a:t>使用主存</a:t>
            </a:r>
          </a:p>
        </p:txBody>
      </p:sp>
      <p:sp>
        <p:nvSpPr>
          <p:cNvPr id="8192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传送数据时，</a:t>
            </a:r>
            <a:r>
              <a:rPr lang="en-US" altLang="zh-CN" dirty="0"/>
              <a:t>CPU</a:t>
            </a:r>
            <a:r>
              <a:rPr lang="zh-CN" altLang="en-US" dirty="0"/>
              <a:t>停止使用主存</a:t>
            </a:r>
            <a:endParaRPr lang="en-US" altLang="zh-CN" dirty="0"/>
          </a:p>
          <a:p>
            <a:r>
              <a:rPr lang="zh-CN" altLang="en-US" dirty="0"/>
              <a:t>一批数据传送结束后，</a:t>
            </a:r>
            <a:r>
              <a:rPr lang="en-US" altLang="zh-CN" dirty="0"/>
              <a:t>DMA</a:t>
            </a:r>
            <a:r>
              <a:rPr lang="zh-CN" altLang="en-US" dirty="0"/>
              <a:t>再交还主存使用权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传送过程中，</a:t>
            </a:r>
            <a:r>
              <a:rPr lang="en-US" altLang="zh-CN" dirty="0"/>
              <a:t>CPU</a:t>
            </a:r>
            <a:r>
              <a:rPr lang="zh-CN" altLang="en-US" dirty="0"/>
              <a:t>处于等待状态</a:t>
            </a:r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133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停止</a:t>
            </a:r>
            <a:r>
              <a:rPr lang="en-US" altLang="zh-CN"/>
              <a:t>CPU</a:t>
            </a:r>
            <a:r>
              <a:rPr lang="zh-CN" altLang="en-US"/>
              <a:t>访内</a:t>
            </a:r>
          </a:p>
        </p:txBody>
      </p:sp>
      <p:sp>
        <p:nvSpPr>
          <p:cNvPr id="82948" name="矩形 4"/>
          <p:cNvSpPr>
            <a:spLocks noChangeArrowheads="1"/>
          </p:cNvSpPr>
          <p:nvPr/>
        </p:nvSpPr>
        <p:spPr bwMode="auto">
          <a:xfrm>
            <a:off x="2341181" y="3762972"/>
            <a:ext cx="777240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100" dirty="0">
                <a:latin typeface="+mn-ea"/>
              </a:rPr>
              <a:t>1. DMA</a:t>
            </a:r>
            <a:r>
              <a:rPr lang="zh-CN" altLang="en-US" sz="2100" dirty="0">
                <a:latin typeface="+mn-ea"/>
              </a:rPr>
              <a:t>批量数据传输周期过长，</a:t>
            </a:r>
            <a:r>
              <a:rPr lang="en-US" altLang="zh-CN" sz="2100" dirty="0">
                <a:latin typeface="+mn-ea"/>
              </a:rPr>
              <a:t>CPU</a:t>
            </a:r>
            <a:r>
              <a:rPr lang="zh-CN" altLang="en-US" sz="2100" dirty="0">
                <a:latin typeface="+mn-ea"/>
              </a:rPr>
              <a:t>长期无法访内</a:t>
            </a:r>
            <a:r>
              <a:rPr lang="en-US" altLang="zh-CN" sz="2100" dirty="0">
                <a:latin typeface="+mn-ea"/>
              </a:rPr>
              <a:t>      </a:t>
            </a:r>
          </a:p>
          <a:p>
            <a:pPr marL="469900" indent="-46990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100" dirty="0">
                <a:latin typeface="+mn-ea"/>
              </a:rPr>
              <a:t>2. </a:t>
            </a:r>
            <a:r>
              <a:rPr lang="zh-CN" altLang="en-US" sz="2100" dirty="0">
                <a:latin typeface="+mn-ea"/>
              </a:rPr>
              <a:t>外设传送两个数据的时间间隔大于存储周期，内存未充分利用</a:t>
            </a:r>
          </a:p>
        </p:txBody>
      </p:sp>
      <p:sp>
        <p:nvSpPr>
          <p:cNvPr id="82949" name="直线 5"/>
          <p:cNvSpPr>
            <a:spLocks noChangeShapeType="1"/>
          </p:cNvSpPr>
          <p:nvPr/>
        </p:nvSpPr>
        <p:spPr bwMode="auto">
          <a:xfrm>
            <a:off x="3657600" y="1709639"/>
            <a:ext cx="5943600" cy="0"/>
          </a:xfrm>
          <a:prstGeom prst="line">
            <a:avLst/>
          </a:prstGeom>
          <a:noFill/>
          <a:ln w="38100">
            <a:solidFill>
              <a:srgbClr val="FF9933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0" name="直线 6"/>
          <p:cNvSpPr>
            <a:spLocks noChangeShapeType="1"/>
          </p:cNvSpPr>
          <p:nvPr/>
        </p:nvSpPr>
        <p:spPr bwMode="auto">
          <a:xfrm>
            <a:off x="3657600" y="2547839"/>
            <a:ext cx="18288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1" name="直线 7"/>
          <p:cNvSpPr>
            <a:spLocks noChangeShapeType="1"/>
          </p:cNvSpPr>
          <p:nvPr/>
        </p:nvSpPr>
        <p:spPr bwMode="auto">
          <a:xfrm>
            <a:off x="7467600" y="2547839"/>
            <a:ext cx="21336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2" name="直线 8"/>
          <p:cNvSpPr>
            <a:spLocks noChangeShapeType="1"/>
          </p:cNvSpPr>
          <p:nvPr/>
        </p:nvSpPr>
        <p:spPr bwMode="auto">
          <a:xfrm>
            <a:off x="5486400" y="3309839"/>
            <a:ext cx="1981200" cy="0"/>
          </a:xfrm>
          <a:prstGeom prst="line">
            <a:avLst/>
          </a:prstGeom>
          <a:noFill/>
          <a:ln w="3810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3" name="直线 9"/>
          <p:cNvSpPr>
            <a:spLocks noChangeShapeType="1"/>
          </p:cNvSpPr>
          <p:nvPr/>
        </p:nvSpPr>
        <p:spPr bwMode="auto">
          <a:xfrm>
            <a:off x="5486400" y="1557239"/>
            <a:ext cx="0" cy="19050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4" name="直线 10"/>
          <p:cNvSpPr>
            <a:spLocks noChangeShapeType="1"/>
          </p:cNvSpPr>
          <p:nvPr/>
        </p:nvSpPr>
        <p:spPr bwMode="auto">
          <a:xfrm>
            <a:off x="7467600" y="1557239"/>
            <a:ext cx="0" cy="19050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9" name="直线 12"/>
          <p:cNvSpPr>
            <a:spLocks noChangeShapeType="1"/>
          </p:cNvSpPr>
          <p:nvPr/>
        </p:nvSpPr>
        <p:spPr bwMode="auto">
          <a:xfrm>
            <a:off x="3431704" y="5488719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0" name="直线 13"/>
          <p:cNvSpPr>
            <a:spLocks noChangeShapeType="1"/>
          </p:cNvSpPr>
          <p:nvPr/>
        </p:nvSpPr>
        <p:spPr bwMode="auto">
          <a:xfrm>
            <a:off x="3431704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1" name="直线 14"/>
          <p:cNvSpPr>
            <a:spLocks noChangeShapeType="1"/>
          </p:cNvSpPr>
          <p:nvPr/>
        </p:nvSpPr>
        <p:spPr bwMode="auto">
          <a:xfrm>
            <a:off x="4269904" y="5336319"/>
            <a:ext cx="0" cy="68580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2" name="直线 15"/>
          <p:cNvSpPr>
            <a:spLocks noChangeShapeType="1"/>
          </p:cNvSpPr>
          <p:nvPr/>
        </p:nvSpPr>
        <p:spPr bwMode="auto">
          <a:xfrm>
            <a:off x="4969024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3" name="直线 16"/>
          <p:cNvSpPr>
            <a:spLocks noChangeShapeType="1"/>
          </p:cNvSpPr>
          <p:nvPr/>
        </p:nvSpPr>
        <p:spPr bwMode="auto">
          <a:xfrm>
            <a:off x="5883424" y="5336319"/>
            <a:ext cx="0" cy="68580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4" name="直线 17"/>
          <p:cNvSpPr>
            <a:spLocks noChangeShapeType="1"/>
          </p:cNvSpPr>
          <p:nvPr/>
        </p:nvSpPr>
        <p:spPr bwMode="auto">
          <a:xfrm>
            <a:off x="6616080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5" name="直线 18"/>
          <p:cNvSpPr>
            <a:spLocks noChangeShapeType="1"/>
          </p:cNvSpPr>
          <p:nvPr/>
        </p:nvSpPr>
        <p:spPr bwMode="auto">
          <a:xfrm>
            <a:off x="7454280" y="5336319"/>
            <a:ext cx="0" cy="68580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6" name="直线 19"/>
          <p:cNvSpPr>
            <a:spLocks noChangeShapeType="1"/>
          </p:cNvSpPr>
          <p:nvPr/>
        </p:nvSpPr>
        <p:spPr bwMode="auto">
          <a:xfrm>
            <a:off x="8258944" y="5336319"/>
            <a:ext cx="0" cy="685800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7" name="直线 20"/>
          <p:cNvSpPr>
            <a:spLocks noChangeShapeType="1"/>
          </p:cNvSpPr>
          <p:nvPr/>
        </p:nvSpPr>
        <p:spPr bwMode="auto">
          <a:xfrm>
            <a:off x="3431704" y="5869719"/>
            <a:ext cx="838200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8" name="直线 21"/>
          <p:cNvSpPr>
            <a:spLocks noChangeShapeType="1"/>
          </p:cNvSpPr>
          <p:nvPr/>
        </p:nvSpPr>
        <p:spPr bwMode="auto">
          <a:xfrm>
            <a:off x="5045224" y="5869719"/>
            <a:ext cx="838200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69" name="直线 22"/>
          <p:cNvSpPr>
            <a:spLocks noChangeShapeType="1"/>
          </p:cNvSpPr>
          <p:nvPr/>
        </p:nvSpPr>
        <p:spPr bwMode="auto">
          <a:xfrm>
            <a:off x="6616080" y="5869719"/>
            <a:ext cx="838200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82956" name="矩形 23"/>
          <p:cNvSpPr>
            <a:spLocks noChangeArrowheads="1"/>
          </p:cNvSpPr>
          <p:nvPr/>
        </p:nvSpPr>
        <p:spPr bwMode="auto">
          <a:xfrm>
            <a:off x="2303964" y="1412777"/>
            <a:ext cx="141577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+mn-ea"/>
              </a:rPr>
              <a:t>内存工作</a:t>
            </a:r>
          </a:p>
        </p:txBody>
      </p:sp>
      <p:sp>
        <p:nvSpPr>
          <p:cNvPr id="82957" name="矩形 24"/>
          <p:cNvSpPr>
            <a:spLocks noChangeArrowheads="1"/>
          </p:cNvSpPr>
          <p:nvPr/>
        </p:nvSpPr>
        <p:spPr bwMode="auto">
          <a:xfrm>
            <a:off x="2279650" y="2133502"/>
            <a:ext cx="144783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+mn-ea"/>
              </a:rPr>
              <a:t>CPU</a:t>
            </a:r>
            <a:r>
              <a:rPr lang="zh-CN" altLang="en-US" sz="2400" b="1">
                <a:latin typeface="+mn-ea"/>
              </a:rPr>
              <a:t>访内</a:t>
            </a:r>
          </a:p>
        </p:txBody>
      </p:sp>
      <p:sp>
        <p:nvSpPr>
          <p:cNvPr id="82958" name="矩形 25"/>
          <p:cNvSpPr>
            <a:spLocks noChangeArrowheads="1"/>
          </p:cNvSpPr>
          <p:nvPr/>
        </p:nvSpPr>
        <p:spPr bwMode="auto">
          <a:xfrm>
            <a:off x="2279650" y="2924077"/>
            <a:ext cx="159050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66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None/>
            </a:pPr>
            <a:r>
              <a:rPr lang="en-US" altLang="zh-CN" sz="2400" b="1">
                <a:latin typeface="+mn-ea"/>
              </a:rPr>
              <a:t>DMA</a:t>
            </a:r>
            <a:r>
              <a:rPr lang="zh-CN" altLang="en-US" sz="2400" b="1">
                <a:latin typeface="+mn-ea"/>
              </a:rPr>
              <a:t>访内</a:t>
            </a:r>
          </a:p>
        </p:txBody>
      </p:sp>
    </p:spTree>
    <p:extLst>
      <p:ext uri="{BB962C8B-B14F-4D97-AF65-F5344CB8AC3E}">
        <p14:creationId xmlns:p14="http://schemas.microsoft.com/office/powerpoint/2010/main" val="2476943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CE8B8-F8D1-4D33-91EC-64437A47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与</a:t>
            </a:r>
            <a:r>
              <a:rPr lang="en-US" altLang="zh-CN" dirty="0"/>
              <a:t>CPU</a:t>
            </a:r>
            <a:r>
              <a:rPr lang="zh-CN" altLang="en-US" dirty="0"/>
              <a:t>交替使用主存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197F0C-9CD7-4E21-AA13-A01AA2D8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</a:t>
            </a:r>
            <a:r>
              <a:rPr lang="en-US" altLang="zh-CN" dirty="0"/>
              <a:t>CPU</a:t>
            </a:r>
            <a:r>
              <a:rPr lang="zh-CN" altLang="en-US" dirty="0"/>
              <a:t>工作周期分成两段</a:t>
            </a:r>
          </a:p>
          <a:p>
            <a:pPr lvl="1"/>
            <a:r>
              <a:rPr lang="zh-CN" altLang="en-US" sz="2400" dirty="0"/>
              <a:t>一段用于 </a:t>
            </a:r>
            <a:r>
              <a:rPr lang="en-US" altLang="zh-CN" sz="2400" dirty="0"/>
              <a:t>DMA</a:t>
            </a:r>
            <a:r>
              <a:rPr lang="zh-CN" altLang="en-US" sz="2400" dirty="0"/>
              <a:t>访问主存</a:t>
            </a:r>
          </a:p>
          <a:p>
            <a:pPr lvl="1"/>
            <a:r>
              <a:rPr lang="zh-CN" altLang="en-US" sz="2400" dirty="0"/>
              <a:t>一段用于</a:t>
            </a:r>
            <a:r>
              <a:rPr lang="en-US" altLang="zh-CN" sz="2400" dirty="0"/>
              <a:t>CPU</a:t>
            </a:r>
            <a:r>
              <a:rPr lang="zh-CN" altLang="en-US" sz="2400" dirty="0"/>
              <a:t>访问主存</a:t>
            </a:r>
          </a:p>
          <a:p>
            <a:r>
              <a:rPr lang="zh-CN" altLang="en-US" dirty="0"/>
              <a:t>无主存使用权移交过程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直线 7">
            <a:extLst>
              <a:ext uri="{FF2B5EF4-FFF2-40B4-BE49-F238E27FC236}">
                <a16:creationId xmlns:a16="http://schemas.microsoft.com/office/drawing/2014/main" id="{D8EBD6AC-3303-49B1-88B8-78DC85FABC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5832" y="3543300"/>
            <a:ext cx="0" cy="2693988"/>
          </a:xfrm>
          <a:prstGeom prst="line">
            <a:avLst/>
          </a:prstGeom>
          <a:noFill/>
          <a:ln w="38100" cap="rnd">
            <a:solidFill>
              <a:srgbClr val="C00000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8">
            <a:extLst>
              <a:ext uri="{FF2B5EF4-FFF2-40B4-BE49-F238E27FC236}">
                <a16:creationId xmlns:a16="http://schemas.microsoft.com/office/drawing/2014/main" id="{BD485C10-B850-4D64-A2DB-79F20FC80D94}"/>
              </a:ext>
            </a:extLst>
          </p:cNvPr>
          <p:cNvGrpSpPr/>
          <p:nvPr/>
        </p:nvGrpSpPr>
        <p:grpSpPr bwMode="auto">
          <a:xfrm>
            <a:off x="3432723" y="3759492"/>
            <a:ext cx="5596974" cy="1974558"/>
            <a:chOff x="1247" y="2931"/>
            <a:chExt cx="3118" cy="1100"/>
          </a:xfrm>
        </p:grpSpPr>
        <p:sp>
          <p:nvSpPr>
            <p:cNvPr id="6" name="直线 9">
              <a:extLst>
                <a:ext uri="{FF2B5EF4-FFF2-40B4-BE49-F238E27FC236}">
                  <a16:creationId xmlns:a16="http://schemas.microsoft.com/office/drawing/2014/main" id="{2F4718E9-F579-4C86-93BB-AF596E372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3164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直线 10">
              <a:extLst>
                <a:ext uri="{FF2B5EF4-FFF2-40B4-BE49-F238E27FC236}">
                  <a16:creationId xmlns:a16="http://schemas.microsoft.com/office/drawing/2014/main" id="{D7D9C421-C342-4060-9C22-BC550B967E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5" y="3164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直线 11">
              <a:extLst>
                <a:ext uri="{FF2B5EF4-FFF2-40B4-BE49-F238E27FC236}">
                  <a16:creationId xmlns:a16="http://schemas.microsoft.com/office/drawing/2014/main" id="{CAEB3DD3-A991-41E3-A23D-753346CEF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2933"/>
              <a:ext cx="195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直线 12">
              <a:extLst>
                <a:ext uri="{FF2B5EF4-FFF2-40B4-BE49-F238E27FC236}">
                  <a16:creationId xmlns:a16="http://schemas.microsoft.com/office/drawing/2014/main" id="{46103D5B-BF59-452A-AF5D-17748FABEA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2933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直线 13">
              <a:extLst>
                <a:ext uri="{FF2B5EF4-FFF2-40B4-BE49-F238E27FC236}">
                  <a16:creationId xmlns:a16="http://schemas.microsoft.com/office/drawing/2014/main" id="{BF7BD953-D1FF-4929-9051-B576CD9F1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5" y="2933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线 14">
              <a:extLst>
                <a:ext uri="{FF2B5EF4-FFF2-40B4-BE49-F238E27FC236}">
                  <a16:creationId xmlns:a16="http://schemas.microsoft.com/office/drawing/2014/main" id="{0E11DA51-431C-4D4E-A88A-8C2BDD96D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3626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15">
              <a:extLst>
                <a:ext uri="{FF2B5EF4-FFF2-40B4-BE49-F238E27FC236}">
                  <a16:creationId xmlns:a16="http://schemas.microsoft.com/office/drawing/2014/main" id="{F5BB5114-E34C-4449-84E3-DA182E65E0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3395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直线 16">
              <a:extLst>
                <a:ext uri="{FF2B5EF4-FFF2-40B4-BE49-F238E27FC236}">
                  <a16:creationId xmlns:a16="http://schemas.microsoft.com/office/drawing/2014/main" id="{08502B54-BE60-4959-96B7-94CEFACE6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3395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直线 17">
              <a:extLst>
                <a:ext uri="{FF2B5EF4-FFF2-40B4-BE49-F238E27FC236}">
                  <a16:creationId xmlns:a16="http://schemas.microsoft.com/office/drawing/2014/main" id="{474BB0A2-124A-4A0E-8E16-9FC244924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3626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直线 18">
              <a:extLst>
                <a:ext uri="{FF2B5EF4-FFF2-40B4-BE49-F238E27FC236}">
                  <a16:creationId xmlns:a16="http://schemas.microsoft.com/office/drawing/2014/main" id="{A7505679-5754-43CA-9119-0FA2A1D9DC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3395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直线 19">
              <a:extLst>
                <a:ext uri="{FF2B5EF4-FFF2-40B4-BE49-F238E27FC236}">
                  <a16:creationId xmlns:a16="http://schemas.microsoft.com/office/drawing/2014/main" id="{BC5575BF-7E16-4739-B40B-6E706C9AC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" y="3395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直线 20">
              <a:extLst>
                <a:ext uri="{FF2B5EF4-FFF2-40B4-BE49-F238E27FC236}">
                  <a16:creationId xmlns:a16="http://schemas.microsoft.com/office/drawing/2014/main" id="{2E82385A-9D36-466E-A8FE-E4D5D0AB6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" y="3395"/>
              <a:ext cx="5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直线 21">
              <a:extLst>
                <a:ext uri="{FF2B5EF4-FFF2-40B4-BE49-F238E27FC236}">
                  <a16:creationId xmlns:a16="http://schemas.microsoft.com/office/drawing/2014/main" id="{4829E470-90A0-4A60-9E57-91C1367984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3800"/>
              <a:ext cx="5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直线 22">
              <a:extLst>
                <a:ext uri="{FF2B5EF4-FFF2-40B4-BE49-F238E27FC236}">
                  <a16:creationId xmlns:a16="http://schemas.microsoft.com/office/drawing/2014/main" id="{23F200AC-E6ED-49DF-A271-0AA4AD7EB2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4031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直线 23">
              <a:extLst>
                <a:ext uri="{FF2B5EF4-FFF2-40B4-BE49-F238E27FC236}">
                  <a16:creationId xmlns:a16="http://schemas.microsoft.com/office/drawing/2014/main" id="{A4528439-B7CC-4F5C-8A9E-653E6E7C4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3800"/>
              <a:ext cx="101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直线 24">
              <a:extLst>
                <a:ext uri="{FF2B5EF4-FFF2-40B4-BE49-F238E27FC236}">
                  <a16:creationId xmlns:a16="http://schemas.microsoft.com/office/drawing/2014/main" id="{884B6F7D-36E3-4473-8A53-3A7674831F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" y="4031"/>
              <a:ext cx="5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直线 25">
              <a:extLst>
                <a:ext uri="{FF2B5EF4-FFF2-40B4-BE49-F238E27FC236}">
                  <a16:creationId xmlns:a16="http://schemas.microsoft.com/office/drawing/2014/main" id="{08008CD1-2453-4E32-8411-007FC420B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7" y="3800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直线 26">
              <a:extLst>
                <a:ext uri="{FF2B5EF4-FFF2-40B4-BE49-F238E27FC236}">
                  <a16:creationId xmlns:a16="http://schemas.microsoft.com/office/drawing/2014/main" id="{57EAD47D-5B5C-47B8-9E0E-C2DFBE33D9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3800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直线 27">
              <a:extLst>
                <a:ext uri="{FF2B5EF4-FFF2-40B4-BE49-F238E27FC236}">
                  <a16:creationId xmlns:a16="http://schemas.microsoft.com/office/drawing/2014/main" id="{27EBA09B-4BCE-4639-920B-80A789826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7" y="3800"/>
              <a:ext cx="0" cy="23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文本框 28">
              <a:extLst>
                <a:ext uri="{FF2B5EF4-FFF2-40B4-BE49-F238E27FC236}">
                  <a16:creationId xmlns:a16="http://schemas.microsoft.com/office/drawing/2014/main" id="{73DE3F32-5E76-4407-9846-677BA1795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6" y="2931"/>
              <a:ext cx="7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CPU</a:t>
              </a:r>
              <a:r>
                <a:rPr kumimoji="1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周期</a:t>
              </a:r>
            </a:p>
          </p:txBody>
        </p:sp>
        <p:sp>
          <p:nvSpPr>
            <p:cNvPr id="26" name="文本框 29">
              <a:extLst>
                <a:ext uri="{FF2B5EF4-FFF2-40B4-BE49-F238E27FC236}">
                  <a16:creationId xmlns:a16="http://schemas.microsoft.com/office/drawing/2014/main" id="{B0253297-1A30-4346-A389-21894FF0C3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0" y="3365"/>
              <a:ext cx="8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DMA</a:t>
              </a:r>
              <a:r>
                <a:rPr kumimoji="1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访内</a:t>
              </a:r>
            </a:p>
          </p:txBody>
        </p:sp>
        <p:sp>
          <p:nvSpPr>
            <p:cNvPr id="27" name="文本框 30">
              <a:extLst>
                <a:ext uri="{FF2B5EF4-FFF2-40B4-BE49-F238E27FC236}">
                  <a16:creationId xmlns:a16="http://schemas.microsoft.com/office/drawing/2014/main" id="{F82A1B9F-8946-4A83-9E94-A56473AB8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7" y="3759"/>
              <a:ext cx="7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CPU</a:t>
              </a:r>
              <a:r>
                <a:rPr kumimoji="1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访内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19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44985-DDFB-4E78-91BB-69BB232B2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周期挪用法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74864-0746-4E84-A70C-D32C10B87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3366477"/>
          </a:xfrm>
        </p:spPr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要求访问主存时，</a:t>
            </a:r>
            <a:r>
              <a:rPr lang="en-US" altLang="zh-CN" dirty="0"/>
              <a:t>CPU</a:t>
            </a:r>
            <a:r>
              <a:rPr lang="zh-CN" altLang="en-US" dirty="0"/>
              <a:t>暂停</a:t>
            </a:r>
            <a:r>
              <a:rPr lang="zh-CN" altLang="en-US" b="1" dirty="0">
                <a:solidFill>
                  <a:srgbClr val="3333CC"/>
                </a:solidFill>
              </a:rPr>
              <a:t>一个或多个存储周期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149C99"/>
                </a:solidFill>
              </a:rPr>
              <a:t>一个数据</a:t>
            </a:r>
            <a:r>
              <a:rPr lang="zh-CN" altLang="en-US" dirty="0"/>
              <a:t>传送结束后，</a:t>
            </a:r>
            <a:r>
              <a:rPr lang="en-US" altLang="zh-CN" dirty="0"/>
              <a:t>CPU</a:t>
            </a:r>
            <a:r>
              <a:rPr lang="zh-CN" altLang="en-US" dirty="0"/>
              <a:t>继续运行。</a:t>
            </a:r>
          </a:p>
          <a:p>
            <a:r>
              <a:rPr lang="en-US" altLang="zh-CN" dirty="0"/>
              <a:t>CPU</a:t>
            </a:r>
            <a:r>
              <a:rPr lang="zh-CN" altLang="en-US" dirty="0"/>
              <a:t>现场没有变动，仅延缓了指令的执行</a:t>
            </a:r>
            <a:endParaRPr lang="en-US" altLang="zh-CN" dirty="0"/>
          </a:p>
          <a:p>
            <a:pPr lvl="1"/>
            <a:r>
              <a:rPr lang="zh-CN" altLang="en-US" b="1" u="sng" dirty="0">
                <a:solidFill>
                  <a:srgbClr val="FF3300"/>
                </a:solidFill>
              </a:rPr>
              <a:t>周期挪用</a:t>
            </a:r>
            <a:r>
              <a:rPr lang="zh-CN" altLang="en-US" dirty="0"/>
              <a:t>，或称</a:t>
            </a:r>
            <a:r>
              <a:rPr lang="zh-CN" altLang="en-US" b="1" u="sng" dirty="0">
                <a:solidFill>
                  <a:srgbClr val="FF3300"/>
                </a:solidFill>
              </a:rPr>
              <a:t>周期窃取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如发生访存冲突，则</a:t>
            </a:r>
            <a:r>
              <a:rPr lang="en-US" altLang="zh-CN" dirty="0"/>
              <a:t>DMA</a:t>
            </a:r>
            <a:r>
              <a:rPr lang="zh-CN" altLang="en-US" dirty="0"/>
              <a:t>优先访问。</a:t>
            </a:r>
          </a:p>
          <a:p>
            <a:endParaRPr lang="zh-CN" altLang="en-US" dirty="0"/>
          </a:p>
        </p:txBody>
      </p:sp>
      <p:grpSp>
        <p:nvGrpSpPr>
          <p:cNvPr id="4" name="组合 6">
            <a:extLst>
              <a:ext uri="{FF2B5EF4-FFF2-40B4-BE49-F238E27FC236}">
                <a16:creationId xmlns:a16="http://schemas.microsoft.com/office/drawing/2014/main" id="{CD334DBD-33D5-488B-99D8-753B45E75314}"/>
              </a:ext>
            </a:extLst>
          </p:cNvPr>
          <p:cNvGrpSpPr/>
          <p:nvPr/>
        </p:nvGrpSpPr>
        <p:grpSpPr bwMode="auto">
          <a:xfrm>
            <a:off x="3129022" y="4254500"/>
            <a:ext cx="5791200" cy="2198687"/>
            <a:chOff x="1182" y="2862"/>
            <a:chExt cx="3648" cy="1385"/>
          </a:xfrm>
        </p:grpSpPr>
        <p:sp>
          <p:nvSpPr>
            <p:cNvPr id="5" name="直线 7">
              <a:extLst>
                <a:ext uri="{FF2B5EF4-FFF2-40B4-BE49-F238E27FC236}">
                  <a16:creationId xmlns:a16="http://schemas.microsoft.com/office/drawing/2014/main" id="{9F32673E-AC50-4A14-8AEE-25EF93701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3124"/>
              <a:ext cx="3648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直线 8">
              <a:extLst>
                <a:ext uri="{FF2B5EF4-FFF2-40B4-BE49-F238E27FC236}">
                  <a16:creationId xmlns:a16="http://schemas.microsoft.com/office/drawing/2014/main" id="{22390756-79E6-40CF-8367-23EF6C89E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直线 9">
              <a:extLst>
                <a:ext uri="{FF2B5EF4-FFF2-40B4-BE49-F238E27FC236}">
                  <a16:creationId xmlns:a16="http://schemas.microsoft.com/office/drawing/2014/main" id="{06D2BB5D-06F7-4F5B-9D8D-2067375C5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直线 10">
              <a:extLst>
                <a:ext uri="{FF2B5EF4-FFF2-40B4-BE49-F238E27FC236}">
                  <a16:creationId xmlns:a16="http://schemas.microsoft.com/office/drawing/2014/main" id="{EE8E73BA-BCEA-4D7F-8327-6C00B04531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直线 11">
              <a:extLst>
                <a:ext uri="{FF2B5EF4-FFF2-40B4-BE49-F238E27FC236}">
                  <a16:creationId xmlns:a16="http://schemas.microsoft.com/office/drawing/2014/main" id="{E7636794-D957-4252-ABB5-97CE220DD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直线 12">
              <a:extLst>
                <a:ext uri="{FF2B5EF4-FFF2-40B4-BE49-F238E27FC236}">
                  <a16:creationId xmlns:a16="http://schemas.microsoft.com/office/drawing/2014/main" id="{933BBD72-96CF-4A20-8870-882B1F7692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4" y="2980"/>
              <a:ext cx="0" cy="86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直线 13">
              <a:extLst>
                <a:ext uri="{FF2B5EF4-FFF2-40B4-BE49-F238E27FC236}">
                  <a16:creationId xmlns:a16="http://schemas.microsoft.com/office/drawing/2014/main" id="{946BB157-F234-4318-ABF9-A67BD8687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3652"/>
              <a:ext cx="18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直线 14">
              <a:extLst>
                <a:ext uri="{FF2B5EF4-FFF2-40B4-BE49-F238E27FC236}">
                  <a16:creationId xmlns:a16="http://schemas.microsoft.com/office/drawing/2014/main" id="{1A973A73-4E65-4C45-8609-5C354EC0D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4" y="3652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直线 15">
              <a:extLst>
                <a:ext uri="{FF2B5EF4-FFF2-40B4-BE49-F238E27FC236}">
                  <a16:creationId xmlns:a16="http://schemas.microsoft.com/office/drawing/2014/main" id="{ECCC8114-7DA8-4B9B-8BA9-07F6E05AB5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3412"/>
              <a:ext cx="720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直线 16">
              <a:extLst>
                <a:ext uri="{FF2B5EF4-FFF2-40B4-BE49-F238E27FC236}">
                  <a16:creationId xmlns:a16="http://schemas.microsoft.com/office/drawing/2014/main" id="{4C599BF2-926E-444F-8665-37E08C10CA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4" y="34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直线 17">
              <a:extLst>
                <a:ext uri="{FF2B5EF4-FFF2-40B4-BE49-F238E27FC236}">
                  <a16:creationId xmlns:a16="http://schemas.microsoft.com/office/drawing/2014/main" id="{F1CB8313-46B5-474F-8170-F52863E06B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4" y="3412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文本框 18">
              <a:extLst>
                <a:ext uri="{FF2B5EF4-FFF2-40B4-BE49-F238E27FC236}">
                  <a16:creationId xmlns:a16="http://schemas.microsoft.com/office/drawing/2014/main" id="{370A1EEC-B133-40EA-8D11-F8C6F4B12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6" y="2862"/>
              <a:ext cx="25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M1           M2</a:t>
              </a:r>
              <a:r>
                <a:rPr kumimoji="1"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</a:t>
              </a:r>
              <a:r>
                <a:rPr kumimoji="1"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存储周期           </a:t>
              </a:r>
              <a:r>
                <a:rPr kumimoji="1"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M3</a:t>
              </a:r>
            </a:p>
          </p:txBody>
        </p:sp>
        <p:sp>
          <p:nvSpPr>
            <p:cNvPr id="17" name="文本框 19">
              <a:extLst>
                <a:ext uri="{FF2B5EF4-FFF2-40B4-BE49-F238E27FC236}">
                  <a16:creationId xmlns:a16="http://schemas.microsoft.com/office/drawing/2014/main" id="{D3917234-46CD-4F1A-9C16-42047A8A82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2" y="3421"/>
              <a:ext cx="490" cy="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DMA</a:t>
              </a:r>
            </a:p>
            <a:p>
              <a:pPr algn="l" eaLnBrk="1" hangingPunct="1"/>
              <a:r>
                <a:rPr kumimoji="1"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挪用</a:t>
              </a:r>
            </a:p>
            <a:p>
              <a:pPr algn="l" eaLnBrk="1" hangingPunct="1"/>
              <a:r>
                <a:rPr kumimoji="1"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传送</a:t>
              </a:r>
            </a:p>
            <a:p>
              <a:pPr algn="l" eaLnBrk="1" hangingPunct="1"/>
              <a:r>
                <a:rPr kumimoji="1" lang="zh-CN" altLang="en-US" sz="2000">
                  <a:solidFill>
                    <a:srgbClr val="FF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数据</a:t>
              </a:r>
            </a:p>
          </p:txBody>
        </p:sp>
        <p:sp>
          <p:nvSpPr>
            <p:cNvPr id="18" name="直线 20">
              <a:extLst>
                <a:ext uri="{FF2B5EF4-FFF2-40B4-BE49-F238E27FC236}">
                  <a16:creationId xmlns:a16="http://schemas.microsoft.com/office/drawing/2014/main" id="{A2B80350-9078-452A-A067-8D67BFE95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0" y="3412"/>
              <a:ext cx="1824" cy="0"/>
            </a:xfrm>
            <a:prstGeom prst="line">
              <a:avLst/>
            </a:prstGeom>
            <a:noFill/>
            <a:ln w="38100">
              <a:solidFill>
                <a:srgbClr val="3333CC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文本框 21">
              <a:extLst>
                <a:ext uri="{FF2B5EF4-FFF2-40B4-BE49-F238E27FC236}">
                  <a16:creationId xmlns:a16="http://schemas.microsoft.com/office/drawing/2014/main" id="{68C382E9-58D6-47B9-A6C7-AF70036C2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2" y="3940"/>
              <a:ext cx="1104" cy="237"/>
            </a:xfrm>
            <a:prstGeom prst="rect">
              <a:avLst/>
            </a:prstGeom>
            <a:noFill/>
            <a:ln w="9525">
              <a:solidFill>
                <a:srgbClr val="996633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zh-CN" altLang="en-US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外设准备数据</a:t>
              </a:r>
            </a:p>
          </p:txBody>
        </p:sp>
        <p:sp>
          <p:nvSpPr>
            <p:cNvPr id="20" name="直线 22">
              <a:extLst>
                <a:ext uri="{FF2B5EF4-FFF2-40B4-BE49-F238E27FC236}">
                  <a16:creationId xmlns:a16="http://schemas.microsoft.com/office/drawing/2014/main" id="{6FCCD479-1D49-4782-AB38-AD19780E9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4" y="3412"/>
              <a:ext cx="288" cy="528"/>
            </a:xfrm>
            <a:prstGeom prst="line">
              <a:avLst/>
            </a:prstGeom>
            <a:noFill/>
            <a:ln w="9525">
              <a:solidFill>
                <a:srgbClr val="996633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171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DMA</a:t>
            </a:r>
            <a:r>
              <a:rPr lang="zh-CN" altLang="en-US"/>
              <a:t>控制器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43FEC421-DE69-417C-B3E0-09CB23A1969F}"/>
              </a:ext>
            </a:extLst>
          </p:cNvPr>
          <p:cNvSpPr txBox="1"/>
          <p:nvPr/>
        </p:nvSpPr>
        <p:spPr>
          <a:xfrm>
            <a:off x="2369721" y="1675645"/>
            <a:ext cx="1069898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系统总线</a:t>
            </a:r>
            <a:endParaRPr 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44C227-E036-44C8-85E7-CB9FDBE37AC5}"/>
              </a:ext>
            </a:extLst>
          </p:cNvPr>
          <p:cNvSpPr/>
          <p:nvPr/>
        </p:nvSpPr>
        <p:spPr>
          <a:xfrm>
            <a:off x="3225414" y="2356265"/>
            <a:ext cx="2189019" cy="30735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F89690C3-8157-4015-9FEC-DD2696E1C06E}"/>
              </a:ext>
            </a:extLst>
          </p:cNvPr>
          <p:cNvSpPr txBox="1"/>
          <p:nvPr/>
        </p:nvSpPr>
        <p:spPr>
          <a:xfrm>
            <a:off x="3698670" y="2453970"/>
            <a:ext cx="1293829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sz="1600"/>
              <a:t>DMA</a:t>
            </a:r>
            <a:r>
              <a:rPr lang="zh-CN" altLang="en-US" sz="1600"/>
              <a:t>控制器</a:t>
            </a:r>
            <a:endParaRPr lang="zh-CN" sz="16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68CBB7B-ACE9-4498-872A-DBF3685AB9AF}"/>
              </a:ext>
            </a:extLst>
          </p:cNvPr>
          <p:cNvCxnSpPr>
            <a:cxnSpLocks/>
          </p:cNvCxnSpPr>
          <p:nvPr/>
        </p:nvCxnSpPr>
        <p:spPr>
          <a:xfrm flipH="1">
            <a:off x="1151547" y="1561645"/>
            <a:ext cx="10047406" cy="0"/>
          </a:xfrm>
          <a:prstGeom prst="straightConnector1">
            <a:avLst/>
          </a:prstGeom>
          <a:ln w="69850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F37F0D2B-56E7-4144-AE10-1D2EC08D496D}"/>
              </a:ext>
            </a:extLst>
          </p:cNvPr>
          <p:cNvGrpSpPr/>
          <p:nvPr/>
        </p:nvGrpSpPr>
        <p:grpSpPr>
          <a:xfrm>
            <a:off x="1151547" y="2356265"/>
            <a:ext cx="1021498" cy="3073564"/>
            <a:chOff x="4429527" y="4006873"/>
            <a:chExt cx="1125139" cy="51758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CB29082-7737-4BB6-978C-5C7D4985FD42}"/>
                </a:ext>
              </a:extLst>
            </p:cNvPr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文本框 4">
              <a:extLst>
                <a:ext uri="{FF2B5EF4-FFF2-40B4-BE49-F238E27FC236}">
                  <a16:creationId xmlns:a16="http://schemas.microsoft.com/office/drawing/2014/main" id="{E8AECC1A-63C3-4D5E-B247-CD848EE7C179}"/>
                </a:ext>
              </a:extLst>
            </p:cNvPr>
            <p:cNvSpPr txBox="1"/>
            <p:nvPr/>
          </p:nvSpPr>
          <p:spPr>
            <a:xfrm>
              <a:off x="4506833" y="4240075"/>
              <a:ext cx="978208" cy="46647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CPU</a:t>
              </a:r>
              <a:endParaRPr lang="zh-CN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V="1">
            <a:off x="2178823" y="3009040"/>
            <a:ext cx="1043127" cy="1885664"/>
            <a:chOff x="2104407" y="1536501"/>
            <a:chExt cx="1686977" cy="1885664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F7ED4E3-1D11-4DDD-AACE-4BD7A6AD01EB}"/>
                </a:ext>
              </a:extLst>
            </p:cNvPr>
            <p:cNvCxnSpPr>
              <a:cxnSpLocks/>
            </p:cNvCxnSpPr>
            <p:nvPr/>
          </p:nvCxnSpPr>
          <p:spPr>
            <a:xfrm>
              <a:off x="2104407" y="3422165"/>
              <a:ext cx="168697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EED374FC-7749-44A5-9659-64427D316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4407" y="2990602"/>
              <a:ext cx="168697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BF7ED4E3-1D11-4DDD-AACE-4BD7A6AD01EB}"/>
                </a:ext>
              </a:extLst>
            </p:cNvPr>
            <p:cNvCxnSpPr>
              <a:cxnSpLocks/>
            </p:cNvCxnSpPr>
            <p:nvPr/>
          </p:nvCxnSpPr>
          <p:spPr>
            <a:xfrm>
              <a:off x="2104407" y="1536501"/>
              <a:ext cx="168697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lg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4">
            <a:extLst>
              <a:ext uri="{FF2B5EF4-FFF2-40B4-BE49-F238E27FC236}">
                <a16:creationId xmlns:a16="http://schemas.microsoft.com/office/drawing/2014/main" id="{2FC12EEC-0CDF-4679-BB1C-836B6D7AE34D}"/>
              </a:ext>
            </a:extLst>
          </p:cNvPr>
          <p:cNvSpPr txBox="1"/>
          <p:nvPr/>
        </p:nvSpPr>
        <p:spPr>
          <a:xfrm>
            <a:off x="1961631" y="2473941"/>
            <a:ext cx="1405160" cy="492443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HOLD</a:t>
            </a:r>
          </a:p>
          <a:p>
            <a:pPr algn="ctr">
              <a:spcAft>
                <a:spcPts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总线请求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id="{2FC12EEC-0CDF-4679-BB1C-836B6D7AE34D}"/>
              </a:ext>
            </a:extLst>
          </p:cNvPr>
          <p:cNvSpPr txBox="1"/>
          <p:nvPr/>
        </p:nvSpPr>
        <p:spPr>
          <a:xfrm>
            <a:off x="1979087" y="3444269"/>
            <a:ext cx="1405160" cy="492443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HLDA</a:t>
            </a:r>
          </a:p>
          <a:p>
            <a:pPr algn="ctr">
              <a:spcAft>
                <a:spcPts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总线响应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id="{2FC12EEC-0CDF-4679-BB1C-836B6D7AE34D}"/>
              </a:ext>
            </a:extLst>
          </p:cNvPr>
          <p:cNvSpPr txBox="1"/>
          <p:nvPr/>
        </p:nvSpPr>
        <p:spPr>
          <a:xfrm>
            <a:off x="2010506" y="4946669"/>
            <a:ext cx="1405160" cy="492443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INTR</a:t>
            </a:r>
          </a:p>
          <a:p>
            <a:pPr algn="ctr">
              <a:spcAft>
                <a:spcPts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中断请求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457753" y="2368218"/>
            <a:ext cx="1021498" cy="2563804"/>
            <a:chOff x="7044262" y="2083046"/>
            <a:chExt cx="1021498" cy="3098554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37F0D2B-56E7-4144-AE10-1D2EC08D496D}"/>
                </a:ext>
              </a:extLst>
            </p:cNvPr>
            <p:cNvGrpSpPr/>
            <p:nvPr/>
          </p:nvGrpSpPr>
          <p:grpSpPr>
            <a:xfrm>
              <a:off x="7044262" y="2083046"/>
              <a:ext cx="1021498" cy="2038349"/>
              <a:chOff x="4429527" y="4006873"/>
              <a:chExt cx="1125139" cy="517588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CB29082-7737-4BB6-978C-5C7D4985FD42}"/>
                  </a:ext>
                </a:extLst>
              </p:cNvPr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4">
                <a:extLst>
                  <a:ext uri="{FF2B5EF4-FFF2-40B4-BE49-F238E27FC236}">
                    <a16:creationId xmlns:a16="http://schemas.microsoft.com/office/drawing/2014/main" id="{E8AECC1A-63C3-4D5E-B247-CD848EE7C179}"/>
                  </a:ext>
                </a:extLst>
              </p:cNvPr>
              <p:cNvSpPr txBox="1"/>
              <p:nvPr/>
            </p:nvSpPr>
            <p:spPr>
              <a:xfrm>
                <a:off x="4506833" y="4220895"/>
                <a:ext cx="978208" cy="85008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I/O</a:t>
                </a: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接口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F37F0D2B-56E7-4144-AE10-1D2EC08D496D}"/>
                </a:ext>
              </a:extLst>
            </p:cNvPr>
            <p:cNvGrpSpPr/>
            <p:nvPr/>
          </p:nvGrpSpPr>
          <p:grpSpPr>
            <a:xfrm>
              <a:off x="7044262" y="4121395"/>
              <a:ext cx="1021498" cy="1060205"/>
              <a:chOff x="4429527" y="4006873"/>
              <a:chExt cx="1125139" cy="517588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CB29082-7737-4BB6-978C-5C7D4985FD42}"/>
                  </a:ext>
                </a:extLst>
              </p:cNvPr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4">
                <a:extLst>
                  <a:ext uri="{FF2B5EF4-FFF2-40B4-BE49-F238E27FC236}">
                    <a16:creationId xmlns:a16="http://schemas.microsoft.com/office/drawing/2014/main" id="{E8AECC1A-63C3-4D5E-B247-CD848EE7C179}"/>
                  </a:ext>
                </a:extLst>
              </p:cNvPr>
              <p:cNvSpPr txBox="1"/>
              <p:nvPr/>
            </p:nvSpPr>
            <p:spPr>
              <a:xfrm>
                <a:off x="4506833" y="4181680"/>
                <a:ext cx="978208" cy="163436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设备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251589" y="2370960"/>
            <a:ext cx="1021498" cy="2534556"/>
            <a:chOff x="7044262" y="2083046"/>
            <a:chExt cx="1021498" cy="3098554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F37F0D2B-56E7-4144-AE10-1D2EC08D496D}"/>
                </a:ext>
              </a:extLst>
            </p:cNvPr>
            <p:cNvGrpSpPr/>
            <p:nvPr/>
          </p:nvGrpSpPr>
          <p:grpSpPr>
            <a:xfrm>
              <a:off x="7044262" y="2083046"/>
              <a:ext cx="1021498" cy="2038349"/>
              <a:chOff x="4429527" y="4006873"/>
              <a:chExt cx="1125139" cy="517588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CB29082-7737-4BB6-978C-5C7D4985FD42}"/>
                  </a:ext>
                </a:extLst>
              </p:cNvPr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文本框 4">
                <a:extLst>
                  <a:ext uri="{FF2B5EF4-FFF2-40B4-BE49-F238E27FC236}">
                    <a16:creationId xmlns:a16="http://schemas.microsoft.com/office/drawing/2014/main" id="{E8AECC1A-63C3-4D5E-B247-CD848EE7C179}"/>
                  </a:ext>
                </a:extLst>
              </p:cNvPr>
              <p:cNvSpPr txBox="1"/>
              <p:nvPr/>
            </p:nvSpPr>
            <p:spPr>
              <a:xfrm>
                <a:off x="4506833" y="4220404"/>
                <a:ext cx="978208" cy="85989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altLang="zh-CN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I/O</a:t>
                </a: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接口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F37F0D2B-56E7-4144-AE10-1D2EC08D496D}"/>
                </a:ext>
              </a:extLst>
            </p:cNvPr>
            <p:cNvGrpSpPr/>
            <p:nvPr/>
          </p:nvGrpSpPr>
          <p:grpSpPr>
            <a:xfrm>
              <a:off x="7044262" y="4121395"/>
              <a:ext cx="1021498" cy="1060205"/>
              <a:chOff x="4429527" y="4006873"/>
              <a:chExt cx="1125139" cy="517588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BCB29082-7737-4BB6-978C-5C7D4985FD42}"/>
                  </a:ext>
                </a:extLst>
              </p:cNvPr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4">
                <a:extLst>
                  <a:ext uri="{FF2B5EF4-FFF2-40B4-BE49-F238E27FC236}">
                    <a16:creationId xmlns:a16="http://schemas.microsoft.com/office/drawing/2014/main" id="{E8AECC1A-63C3-4D5E-B247-CD848EE7C179}"/>
                  </a:ext>
                </a:extLst>
              </p:cNvPr>
              <p:cNvSpPr txBox="1"/>
              <p:nvPr/>
            </p:nvSpPr>
            <p:spPr>
              <a:xfrm>
                <a:off x="4506833" y="4180738"/>
                <a:ext cx="978208" cy="16532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设备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 flipV="1">
            <a:off x="5425437" y="2985508"/>
            <a:ext cx="1043127" cy="431563"/>
            <a:chOff x="2114677" y="2990602"/>
            <a:chExt cx="1686977" cy="431563"/>
          </a:xfrm>
        </p:grpSpPr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F7ED4E3-1D11-4DDD-AACE-4BD7A6AD01EB}"/>
                </a:ext>
              </a:extLst>
            </p:cNvPr>
            <p:cNvCxnSpPr>
              <a:cxnSpLocks/>
            </p:cNvCxnSpPr>
            <p:nvPr/>
          </p:nvCxnSpPr>
          <p:spPr>
            <a:xfrm>
              <a:off x="2114677" y="3422165"/>
              <a:ext cx="168697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EED374FC-7749-44A5-9659-64427D316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14677" y="2990602"/>
              <a:ext cx="168697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4">
            <a:extLst>
              <a:ext uri="{FF2B5EF4-FFF2-40B4-BE49-F238E27FC236}">
                <a16:creationId xmlns:a16="http://schemas.microsoft.com/office/drawing/2014/main" id="{2FC12EEC-0CDF-4679-BB1C-836B6D7AE34D}"/>
              </a:ext>
            </a:extLst>
          </p:cNvPr>
          <p:cNvSpPr txBox="1"/>
          <p:nvPr/>
        </p:nvSpPr>
        <p:spPr>
          <a:xfrm>
            <a:off x="5201894" y="2450409"/>
            <a:ext cx="1405160" cy="492443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DREQ</a:t>
            </a:r>
          </a:p>
          <a:p>
            <a:pPr algn="ctr">
              <a:spcAft>
                <a:spcPts val="0"/>
              </a:spcAft>
            </a:pPr>
            <a:r>
              <a:rPr lang="en-US" altLang="zh-CN" sz="16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DMA</a:t>
            </a:r>
            <a:r>
              <a:rPr lang="zh-CN" altLang="en-US" sz="160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请求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文本框 4">
            <a:extLst>
              <a:ext uri="{FF2B5EF4-FFF2-40B4-BE49-F238E27FC236}">
                <a16:creationId xmlns:a16="http://schemas.microsoft.com/office/drawing/2014/main" id="{2FC12EEC-0CDF-4679-BB1C-836B6D7AE34D}"/>
              </a:ext>
            </a:extLst>
          </p:cNvPr>
          <p:cNvSpPr txBox="1"/>
          <p:nvPr/>
        </p:nvSpPr>
        <p:spPr>
          <a:xfrm>
            <a:off x="5219350" y="3429978"/>
            <a:ext cx="1405160" cy="492443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DACK</a:t>
            </a:r>
          </a:p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DMA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响应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68CBB7B-ACE9-4498-872A-DBF3685AB9AF}"/>
              </a:ext>
            </a:extLst>
          </p:cNvPr>
          <p:cNvCxnSpPr>
            <a:cxnSpLocks/>
          </p:cNvCxnSpPr>
          <p:nvPr/>
        </p:nvCxnSpPr>
        <p:spPr>
          <a:xfrm>
            <a:off x="4319786" y="1573869"/>
            <a:ext cx="0" cy="76938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68CBB7B-ACE9-4498-872A-DBF3685AB9AF}"/>
              </a:ext>
            </a:extLst>
          </p:cNvPr>
          <p:cNvCxnSpPr>
            <a:cxnSpLocks/>
          </p:cNvCxnSpPr>
          <p:nvPr/>
        </p:nvCxnSpPr>
        <p:spPr>
          <a:xfrm>
            <a:off x="1662296" y="1586882"/>
            <a:ext cx="0" cy="76938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10177455" y="2365555"/>
            <a:ext cx="1021498" cy="3073509"/>
            <a:chOff x="7044262" y="2083046"/>
            <a:chExt cx="1021498" cy="3098555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37F0D2B-56E7-4144-AE10-1D2EC08D496D}"/>
                </a:ext>
              </a:extLst>
            </p:cNvPr>
            <p:cNvGrpSpPr/>
            <p:nvPr/>
          </p:nvGrpSpPr>
          <p:grpSpPr>
            <a:xfrm>
              <a:off x="7044262" y="2083046"/>
              <a:ext cx="1021498" cy="2038349"/>
              <a:chOff x="4429527" y="4006873"/>
              <a:chExt cx="1125139" cy="517588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CB29082-7737-4BB6-978C-5C7D4985FD42}"/>
                  </a:ext>
                </a:extLst>
              </p:cNvPr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文本框 4">
                <a:extLst>
                  <a:ext uri="{FF2B5EF4-FFF2-40B4-BE49-F238E27FC236}">
                    <a16:creationId xmlns:a16="http://schemas.microsoft.com/office/drawing/2014/main" id="{E8AECC1A-63C3-4D5E-B247-CD848EE7C179}"/>
                  </a:ext>
                </a:extLst>
              </p:cNvPr>
              <p:cNvSpPr txBox="1"/>
              <p:nvPr/>
            </p:nvSpPr>
            <p:spPr>
              <a:xfrm>
                <a:off x="4506833" y="4192488"/>
                <a:ext cx="978208" cy="14182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内存</a:t>
                </a:r>
                <a:endParaRPr lang="en-US" altLang="zh-CN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控制器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37F0D2B-56E7-4144-AE10-1D2EC08D496D}"/>
                </a:ext>
              </a:extLst>
            </p:cNvPr>
            <p:cNvGrpSpPr/>
            <p:nvPr/>
          </p:nvGrpSpPr>
          <p:grpSpPr>
            <a:xfrm>
              <a:off x="7044262" y="4121395"/>
              <a:ext cx="1021498" cy="1060205"/>
              <a:chOff x="4429527" y="4006873"/>
              <a:chExt cx="1125139" cy="517588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CB29082-7737-4BB6-978C-5C7D4985FD42}"/>
                  </a:ext>
                </a:extLst>
              </p:cNvPr>
              <p:cNvSpPr/>
              <p:nvPr/>
            </p:nvSpPr>
            <p:spPr>
              <a:xfrm>
                <a:off x="4429527" y="4006873"/>
                <a:ext cx="1125139" cy="517588"/>
              </a:xfrm>
              <a:prstGeom prst="rect">
                <a:avLst/>
              </a:prstGeom>
              <a:solidFill>
                <a:schemeClr val="bg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">
                <a:extLst>
                  <a:ext uri="{FF2B5EF4-FFF2-40B4-BE49-F238E27FC236}">
                    <a16:creationId xmlns:a16="http://schemas.microsoft.com/office/drawing/2014/main" id="{E8AECC1A-63C3-4D5E-B247-CD848EE7C179}"/>
                  </a:ext>
                </a:extLst>
              </p:cNvPr>
              <p:cNvSpPr txBox="1"/>
              <p:nvPr/>
            </p:nvSpPr>
            <p:spPr>
              <a:xfrm>
                <a:off x="4506833" y="4195233"/>
                <a:ext cx="978208" cy="13633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内存</a:t>
                </a:r>
                <a:endParaRPr lang="zh-CN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</p:grp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BF7ED4E3-1D11-4DDD-AACE-4BD7A6AD01EB}"/>
              </a:ext>
            </a:extLst>
          </p:cNvPr>
          <p:cNvCxnSpPr>
            <a:cxnSpLocks/>
          </p:cNvCxnSpPr>
          <p:nvPr/>
        </p:nvCxnSpPr>
        <p:spPr>
          <a:xfrm>
            <a:off x="5414433" y="4359087"/>
            <a:ext cx="779992" cy="0"/>
          </a:xfrm>
          <a:prstGeom prst="straightConnector1">
            <a:avLst/>
          </a:prstGeom>
          <a:ln w="22225" cap="sq">
            <a:solidFill>
              <a:schemeClr val="tx1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196156" y="4361486"/>
            <a:ext cx="0" cy="796361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F7ED4E3-1D11-4DDD-AACE-4BD7A6AD01EB}"/>
              </a:ext>
            </a:extLst>
          </p:cNvPr>
          <p:cNvCxnSpPr>
            <a:cxnSpLocks/>
          </p:cNvCxnSpPr>
          <p:nvPr/>
        </p:nvCxnSpPr>
        <p:spPr>
          <a:xfrm flipV="1">
            <a:off x="6197600" y="5164197"/>
            <a:ext cx="1520825" cy="1"/>
          </a:xfrm>
          <a:prstGeom prst="straightConnector1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7717559" y="2966384"/>
            <a:ext cx="0" cy="2189064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F7ED4E3-1D11-4DDD-AACE-4BD7A6AD01EB}"/>
              </a:ext>
            </a:extLst>
          </p:cNvPr>
          <p:cNvCxnSpPr>
            <a:cxnSpLocks/>
          </p:cNvCxnSpPr>
          <p:nvPr/>
        </p:nvCxnSpPr>
        <p:spPr>
          <a:xfrm>
            <a:off x="7717559" y="2966384"/>
            <a:ext cx="534030" cy="0"/>
          </a:xfrm>
          <a:prstGeom prst="straightConnector1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F7ED4E3-1D11-4DDD-AACE-4BD7A6AD01EB}"/>
              </a:ext>
            </a:extLst>
          </p:cNvPr>
          <p:cNvCxnSpPr>
            <a:cxnSpLocks/>
          </p:cNvCxnSpPr>
          <p:nvPr/>
        </p:nvCxnSpPr>
        <p:spPr>
          <a:xfrm>
            <a:off x="7999268" y="3440603"/>
            <a:ext cx="252321" cy="0"/>
          </a:xfrm>
          <a:prstGeom prst="straightConnector1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7999268" y="3453558"/>
            <a:ext cx="0" cy="1982042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F7ED4E3-1D11-4DDD-AACE-4BD7A6AD01EB}"/>
              </a:ext>
            </a:extLst>
          </p:cNvPr>
          <p:cNvCxnSpPr>
            <a:cxnSpLocks/>
          </p:cNvCxnSpPr>
          <p:nvPr/>
        </p:nvCxnSpPr>
        <p:spPr>
          <a:xfrm>
            <a:off x="5952836" y="5439063"/>
            <a:ext cx="2041617" cy="0"/>
          </a:xfrm>
          <a:prstGeom prst="straightConnector1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F7ED4E3-1D11-4DDD-AACE-4BD7A6AD01EB}"/>
              </a:ext>
            </a:extLst>
          </p:cNvPr>
          <p:cNvCxnSpPr>
            <a:cxnSpLocks/>
          </p:cNvCxnSpPr>
          <p:nvPr/>
        </p:nvCxnSpPr>
        <p:spPr>
          <a:xfrm>
            <a:off x="5428611" y="4752877"/>
            <a:ext cx="521050" cy="0"/>
          </a:xfrm>
          <a:prstGeom prst="straightConnector1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5952836" y="4752877"/>
            <a:ext cx="0" cy="676952"/>
          </a:xfrm>
          <a:prstGeom prst="line">
            <a:avLst/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文本框 4">
            <a:extLst>
              <a:ext uri="{FF2B5EF4-FFF2-40B4-BE49-F238E27FC236}">
                <a16:creationId xmlns:a16="http://schemas.microsoft.com/office/drawing/2014/main" id="{2FC12EEC-0CDF-4679-BB1C-836B6D7AE34D}"/>
              </a:ext>
            </a:extLst>
          </p:cNvPr>
          <p:cNvSpPr txBox="1"/>
          <p:nvPr/>
        </p:nvSpPr>
        <p:spPr>
          <a:xfrm>
            <a:off x="4989381" y="4780543"/>
            <a:ext cx="140516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DACK</a:t>
            </a:r>
          </a:p>
        </p:txBody>
      </p:sp>
      <p:sp>
        <p:nvSpPr>
          <p:cNvPr id="57" name="文本框 4">
            <a:extLst>
              <a:ext uri="{FF2B5EF4-FFF2-40B4-BE49-F238E27FC236}">
                <a16:creationId xmlns:a16="http://schemas.microsoft.com/office/drawing/2014/main" id="{2FC12EEC-0CDF-4679-BB1C-836B6D7AE34D}"/>
              </a:ext>
            </a:extLst>
          </p:cNvPr>
          <p:cNvSpPr txBox="1"/>
          <p:nvPr/>
        </p:nvSpPr>
        <p:spPr>
          <a:xfrm>
            <a:off x="4992499" y="4378124"/>
            <a:ext cx="140516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DREQ</a:t>
            </a:r>
          </a:p>
        </p:txBody>
      </p:sp>
      <p:sp>
        <p:nvSpPr>
          <p:cNvPr id="58" name="文本框 4">
            <a:extLst>
              <a:ext uri="{FF2B5EF4-FFF2-40B4-BE49-F238E27FC236}">
                <a16:creationId xmlns:a16="http://schemas.microsoft.com/office/drawing/2014/main" id="{2FC12EEC-0CDF-4679-BB1C-836B6D7AE34D}"/>
              </a:ext>
            </a:extLst>
          </p:cNvPr>
          <p:cNvSpPr txBox="1"/>
          <p:nvPr/>
        </p:nvSpPr>
        <p:spPr>
          <a:xfrm>
            <a:off x="7253231" y="2683906"/>
            <a:ext cx="140516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DREQ</a:t>
            </a:r>
          </a:p>
        </p:txBody>
      </p:sp>
      <p:sp>
        <p:nvSpPr>
          <p:cNvPr id="59" name="文本框 4">
            <a:extLst>
              <a:ext uri="{FF2B5EF4-FFF2-40B4-BE49-F238E27FC236}">
                <a16:creationId xmlns:a16="http://schemas.microsoft.com/office/drawing/2014/main" id="{2FC12EEC-0CDF-4679-BB1C-836B6D7AE34D}"/>
              </a:ext>
            </a:extLst>
          </p:cNvPr>
          <p:cNvSpPr txBox="1"/>
          <p:nvPr/>
        </p:nvSpPr>
        <p:spPr>
          <a:xfrm>
            <a:off x="7279974" y="3173495"/>
            <a:ext cx="140516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DACK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168CBB7B-ACE9-4498-872A-DBF3685AB9AF}"/>
              </a:ext>
            </a:extLst>
          </p:cNvPr>
          <p:cNvCxnSpPr>
            <a:cxnSpLocks/>
          </p:cNvCxnSpPr>
          <p:nvPr/>
        </p:nvCxnSpPr>
        <p:spPr>
          <a:xfrm>
            <a:off x="6936707" y="1596172"/>
            <a:ext cx="0" cy="76938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168CBB7B-ACE9-4498-872A-DBF3685AB9AF}"/>
              </a:ext>
            </a:extLst>
          </p:cNvPr>
          <p:cNvCxnSpPr>
            <a:cxnSpLocks/>
          </p:cNvCxnSpPr>
          <p:nvPr/>
        </p:nvCxnSpPr>
        <p:spPr>
          <a:xfrm>
            <a:off x="8762338" y="1596172"/>
            <a:ext cx="0" cy="76938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68CBB7B-ACE9-4498-872A-DBF3685AB9AF}"/>
              </a:ext>
            </a:extLst>
          </p:cNvPr>
          <p:cNvCxnSpPr>
            <a:cxnSpLocks/>
          </p:cNvCxnSpPr>
          <p:nvPr/>
        </p:nvCxnSpPr>
        <p:spPr>
          <a:xfrm>
            <a:off x="10587969" y="1596172"/>
            <a:ext cx="0" cy="76938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E1F4968-FE12-4A5B-9124-80F081F9374D}"/>
              </a:ext>
            </a:extLst>
          </p:cNvPr>
          <p:cNvGrpSpPr/>
          <p:nvPr/>
        </p:nvGrpSpPr>
        <p:grpSpPr>
          <a:xfrm>
            <a:off x="3433642" y="3190886"/>
            <a:ext cx="1768252" cy="359780"/>
            <a:chOff x="4429527" y="4006873"/>
            <a:chExt cx="1125139" cy="517588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9DADE049-8937-445B-98E8-51DBDB5E8DC4}"/>
                </a:ext>
              </a:extLst>
            </p:cNvPr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5" name="文本框 4">
              <a:extLst>
                <a:ext uri="{FF2B5EF4-FFF2-40B4-BE49-F238E27FC236}">
                  <a16:creationId xmlns:a16="http://schemas.microsoft.com/office/drawing/2014/main" id="{BDA2DD9A-B997-4F6E-A07D-8F8FCF582A19}"/>
                </a:ext>
              </a:extLst>
            </p:cNvPr>
            <p:cNvSpPr txBox="1"/>
            <p:nvPr/>
          </p:nvSpPr>
          <p:spPr>
            <a:xfrm>
              <a:off x="4506833" y="4086289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字计数器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9E1F4968-FE12-4A5B-9124-80F081F9374D}"/>
              </a:ext>
            </a:extLst>
          </p:cNvPr>
          <p:cNvGrpSpPr/>
          <p:nvPr/>
        </p:nvGrpSpPr>
        <p:grpSpPr>
          <a:xfrm>
            <a:off x="3433642" y="4518860"/>
            <a:ext cx="1768252" cy="359780"/>
            <a:chOff x="4429527" y="4006873"/>
            <a:chExt cx="1125139" cy="517588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9DADE049-8937-445B-98E8-51DBDB5E8DC4}"/>
                </a:ext>
              </a:extLst>
            </p:cNvPr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68" name="文本框 4">
              <a:extLst>
                <a:ext uri="{FF2B5EF4-FFF2-40B4-BE49-F238E27FC236}">
                  <a16:creationId xmlns:a16="http://schemas.microsoft.com/office/drawing/2014/main" id="{BDA2DD9A-B997-4F6E-A07D-8F8FCF582A19}"/>
                </a:ext>
              </a:extLst>
            </p:cNvPr>
            <p:cNvSpPr txBox="1"/>
            <p:nvPr/>
          </p:nvSpPr>
          <p:spPr>
            <a:xfrm>
              <a:off x="4506833" y="4086289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状态寄存器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9E1F4968-FE12-4A5B-9124-80F081F9374D}"/>
              </a:ext>
            </a:extLst>
          </p:cNvPr>
          <p:cNvGrpSpPr/>
          <p:nvPr/>
        </p:nvGrpSpPr>
        <p:grpSpPr>
          <a:xfrm>
            <a:off x="3433642" y="3633544"/>
            <a:ext cx="1768252" cy="359780"/>
            <a:chOff x="4429527" y="4006873"/>
            <a:chExt cx="1125139" cy="517588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9DADE049-8937-445B-98E8-51DBDB5E8DC4}"/>
                </a:ext>
              </a:extLst>
            </p:cNvPr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71" name="文本框 4">
              <a:extLst>
                <a:ext uri="{FF2B5EF4-FFF2-40B4-BE49-F238E27FC236}">
                  <a16:creationId xmlns:a16="http://schemas.microsoft.com/office/drawing/2014/main" id="{BDA2DD9A-B997-4F6E-A07D-8F8FCF582A19}"/>
                </a:ext>
              </a:extLst>
            </p:cNvPr>
            <p:cNvSpPr txBox="1"/>
            <p:nvPr/>
          </p:nvSpPr>
          <p:spPr>
            <a:xfrm>
              <a:off x="4506833" y="4086289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数据缓冲寄存器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E1F4968-FE12-4A5B-9124-80F081F9374D}"/>
              </a:ext>
            </a:extLst>
          </p:cNvPr>
          <p:cNvGrpSpPr/>
          <p:nvPr/>
        </p:nvGrpSpPr>
        <p:grpSpPr>
          <a:xfrm>
            <a:off x="3433642" y="4961520"/>
            <a:ext cx="1768252" cy="359780"/>
            <a:chOff x="4429527" y="4006873"/>
            <a:chExt cx="1125139" cy="51758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DADE049-8937-445B-98E8-51DBDB5E8DC4}"/>
                </a:ext>
              </a:extLst>
            </p:cNvPr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74" name="文本框 4">
              <a:extLst>
                <a:ext uri="{FF2B5EF4-FFF2-40B4-BE49-F238E27FC236}">
                  <a16:creationId xmlns:a16="http://schemas.microsoft.com/office/drawing/2014/main" id="{BDA2DD9A-B997-4F6E-A07D-8F8FCF582A19}"/>
                </a:ext>
              </a:extLst>
            </p:cNvPr>
            <p:cNvSpPr txBox="1"/>
            <p:nvPr/>
          </p:nvSpPr>
          <p:spPr>
            <a:xfrm>
              <a:off x="4506833" y="4086289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DMA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控制逻辑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E1F4968-FE12-4A5B-9124-80F081F9374D}"/>
              </a:ext>
            </a:extLst>
          </p:cNvPr>
          <p:cNvGrpSpPr/>
          <p:nvPr/>
        </p:nvGrpSpPr>
        <p:grpSpPr>
          <a:xfrm>
            <a:off x="3433642" y="2748228"/>
            <a:ext cx="1768252" cy="359780"/>
            <a:chOff x="4429527" y="4006873"/>
            <a:chExt cx="1125139" cy="517588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9DADE049-8937-445B-98E8-51DBDB5E8DC4}"/>
                </a:ext>
              </a:extLst>
            </p:cNvPr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77" name="文本框 4">
              <a:extLst>
                <a:ext uri="{FF2B5EF4-FFF2-40B4-BE49-F238E27FC236}">
                  <a16:creationId xmlns:a16="http://schemas.microsoft.com/office/drawing/2014/main" id="{BDA2DD9A-B997-4F6E-A07D-8F8FCF582A19}"/>
                </a:ext>
              </a:extLst>
            </p:cNvPr>
            <p:cNvSpPr txBox="1"/>
            <p:nvPr/>
          </p:nvSpPr>
          <p:spPr>
            <a:xfrm>
              <a:off x="4506833" y="4086289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地址寄存器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E1F4968-FE12-4A5B-9124-80F081F9374D}"/>
              </a:ext>
            </a:extLst>
          </p:cNvPr>
          <p:cNvGrpSpPr/>
          <p:nvPr/>
        </p:nvGrpSpPr>
        <p:grpSpPr>
          <a:xfrm>
            <a:off x="3433642" y="4076202"/>
            <a:ext cx="1768252" cy="359780"/>
            <a:chOff x="4429527" y="4006873"/>
            <a:chExt cx="1125139" cy="517588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9DADE049-8937-445B-98E8-51DBDB5E8DC4}"/>
                </a:ext>
              </a:extLst>
            </p:cNvPr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600"/>
            </a:p>
          </p:txBody>
        </p:sp>
        <p:sp>
          <p:nvSpPr>
            <p:cNvPr id="80" name="文本框 4">
              <a:extLst>
                <a:ext uri="{FF2B5EF4-FFF2-40B4-BE49-F238E27FC236}">
                  <a16:creationId xmlns:a16="http://schemas.microsoft.com/office/drawing/2014/main" id="{BDA2DD9A-B997-4F6E-A07D-8F8FCF582A19}"/>
                </a:ext>
              </a:extLst>
            </p:cNvPr>
            <p:cNvSpPr txBox="1"/>
            <p:nvPr/>
          </p:nvSpPr>
          <p:spPr>
            <a:xfrm>
              <a:off x="4506833" y="4086290"/>
              <a:ext cx="978209" cy="35421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命令寄存器</a:t>
              </a:r>
              <a:endParaRPr lang="zh-CN" sz="16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58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DMA</a:t>
            </a:r>
            <a:r>
              <a:rPr lang="zh-CN" altLang="en-US"/>
              <a:t>传输流程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50" y="635487"/>
            <a:ext cx="6537870" cy="5944301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635721" cy="5637024"/>
          </a:xfrm>
        </p:spPr>
        <p:txBody>
          <a:bodyPr/>
          <a:lstStyle/>
          <a:p>
            <a:r>
              <a:rPr lang="zh-CN" altLang="en-US" dirty="0"/>
              <a:t>准备</a:t>
            </a:r>
            <a:r>
              <a:rPr lang="zh-CN" altLang="en-US"/>
              <a:t>阶段 </a:t>
            </a:r>
            <a:endParaRPr lang="en-US" altLang="zh-CN"/>
          </a:p>
          <a:p>
            <a:pPr lvl="1"/>
            <a:r>
              <a:rPr lang="en-US" altLang="zh-CN"/>
              <a:t>CPU</a:t>
            </a:r>
            <a:r>
              <a:rPr lang="zh-CN" altLang="en-US"/>
              <a:t>干预</a:t>
            </a:r>
            <a:endParaRPr lang="en-US" altLang="zh-CN" dirty="0"/>
          </a:p>
          <a:p>
            <a:r>
              <a:rPr lang="zh-CN" altLang="en-US"/>
              <a:t>传送阶段</a:t>
            </a:r>
            <a:endParaRPr lang="en-US" altLang="zh-CN"/>
          </a:p>
          <a:p>
            <a:pPr lvl="1"/>
            <a:r>
              <a:rPr lang="en-US" altLang="zh-CN"/>
              <a:t>CPU</a:t>
            </a:r>
            <a:r>
              <a:rPr lang="zh-CN" altLang="en-US"/>
              <a:t>不参与</a:t>
            </a:r>
            <a:endParaRPr lang="en-US" altLang="zh-CN" dirty="0"/>
          </a:p>
          <a:p>
            <a:r>
              <a:rPr lang="zh-CN" altLang="en-US"/>
              <a:t>结束阶段</a:t>
            </a:r>
            <a:endParaRPr lang="en-US" altLang="zh-CN"/>
          </a:p>
          <a:p>
            <a:pPr lvl="1"/>
            <a:r>
              <a:rPr lang="en-US" altLang="zh-CN"/>
              <a:t>CPU</a:t>
            </a:r>
            <a:r>
              <a:rPr lang="zh-CN" altLang="en-US"/>
              <a:t>干预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62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主要操作过程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准备阶段 （</a:t>
            </a:r>
            <a:r>
              <a:rPr lang="en-US" altLang="zh-CN" dirty="0"/>
              <a:t>CPU</a:t>
            </a:r>
            <a:r>
              <a:rPr lang="zh-CN" altLang="en-US" dirty="0"/>
              <a:t>干预）</a:t>
            </a:r>
            <a:endParaRPr lang="en-US" altLang="zh-CN" dirty="0"/>
          </a:p>
          <a:p>
            <a:r>
              <a:rPr lang="zh-CN" altLang="en-US" dirty="0"/>
              <a:t>传送阶段</a:t>
            </a:r>
            <a:endParaRPr lang="en-US" altLang="zh-CN" dirty="0"/>
          </a:p>
          <a:p>
            <a:r>
              <a:rPr lang="zh-CN" altLang="en-US" dirty="0"/>
              <a:t>结束阶段 （</a:t>
            </a:r>
            <a:r>
              <a:rPr lang="en-US" altLang="zh-CN" dirty="0"/>
              <a:t>CPU</a:t>
            </a:r>
            <a:r>
              <a:rPr lang="zh-CN" altLang="en-US" dirty="0"/>
              <a:t>干预）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501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主要操作过程（准备阶段）</a:t>
            </a:r>
          </a:p>
        </p:txBody>
      </p:sp>
      <p:sp>
        <p:nvSpPr>
          <p:cNvPr id="8602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主机通过</a:t>
            </a:r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指令</a:t>
            </a:r>
            <a:r>
              <a:rPr lang="zh-CN" altLang="en-US" dirty="0"/>
              <a:t>向</a:t>
            </a:r>
            <a:r>
              <a:rPr lang="en-US" altLang="zh-CN" dirty="0"/>
              <a:t>DMA</a:t>
            </a:r>
            <a:r>
              <a:rPr lang="zh-CN" altLang="en-US" dirty="0"/>
              <a:t>接口发送必要的传送参数，并启动 </a:t>
            </a:r>
            <a:r>
              <a:rPr lang="en-US" altLang="zh-CN" dirty="0"/>
              <a:t>DMA</a:t>
            </a:r>
            <a:r>
              <a:rPr lang="zh-CN" altLang="en-US" dirty="0"/>
              <a:t>工作。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数据传送的方向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数据块在主存的首地址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数据在外设存储介质上的地址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/>
              <a:t>数据的传送量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599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九、输入输出原理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3E92151-E84A-488E-8B86-B1648BC4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718" y="506407"/>
            <a:ext cx="880575" cy="87728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402779" y="2750678"/>
            <a:ext cx="298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原版权：谭志虎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A18AE79-F5DF-45E7-84B1-940BB0BC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962" y="1654403"/>
            <a:ext cx="4296880" cy="7939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56271" y="4960811"/>
            <a:ext cx="391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201384" y="3350216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E10008-A8E4-4157-895C-C0D9767B1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536" y="6250400"/>
            <a:ext cx="3440383" cy="607600"/>
          </a:xfrm>
          <a:prstGeom prst="rect">
            <a:avLst/>
          </a:prstGeom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111" y="392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590" y="2218131"/>
            <a:ext cx="29916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EFA18685-79A0-4872-8E4A-ABC41A41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7907131" y="3988128"/>
            <a:ext cx="3257550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">
            <a:extLst>
              <a:ext uri="{FF2B5EF4-FFF2-40B4-BE49-F238E27FC236}">
                <a16:creationId xmlns:a16="http://schemas.microsoft.com/office/drawing/2014/main" id="{E6FDEEFE-9D91-489B-96C2-CC36D2C8D98D}"/>
              </a:ext>
            </a:extLst>
          </p:cNvPr>
          <p:cNvSpPr txBox="1"/>
          <p:nvPr/>
        </p:nvSpPr>
        <p:spPr>
          <a:xfrm>
            <a:off x="5595691" y="3600497"/>
            <a:ext cx="4201458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9.2 DMA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与通道</a:t>
            </a:r>
          </a:p>
        </p:txBody>
      </p:sp>
    </p:spTree>
    <p:extLst>
      <p:ext uri="{BB962C8B-B14F-4D97-AF65-F5344CB8AC3E}">
        <p14:creationId xmlns:p14="http://schemas.microsoft.com/office/powerpoint/2010/main" val="36566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8400"/>
    </mc:Choice>
    <mc:Fallback xmlns="">
      <p:transition spd="slow" advClick="0" advTm="8400"/>
    </mc:Fallback>
  </mc:AlternateContent>
  <p:extLst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主要操作过程（传送阶段）</a:t>
            </a:r>
          </a:p>
        </p:txBody>
      </p:sp>
      <p:sp>
        <p:nvSpPr>
          <p:cNvPr id="8704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</a:rPr>
              <a:t>宏观 </a:t>
            </a:r>
            <a:r>
              <a:rPr lang="en-US" altLang="zh-CN" dirty="0"/>
              <a:t>DMA</a:t>
            </a:r>
            <a:r>
              <a:rPr lang="zh-CN" altLang="en-US" dirty="0"/>
              <a:t>是连续传送一批数据</a:t>
            </a:r>
            <a:endParaRPr lang="en-US" altLang="zh-CN" sz="2000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</a:rPr>
              <a:t>微观 </a:t>
            </a:r>
            <a:r>
              <a:rPr lang="zh-CN" altLang="en-US" dirty="0"/>
              <a:t>每传送一个数据，发一次</a:t>
            </a:r>
            <a:r>
              <a:rPr lang="en-US" altLang="zh-CN" dirty="0"/>
              <a:t>DMA</a:t>
            </a:r>
            <a:r>
              <a:rPr lang="zh-CN" altLang="en-US" dirty="0"/>
              <a:t>请求，经历一个复杂的循环操作。</a:t>
            </a:r>
            <a:endParaRPr lang="en-US" altLang="zh-CN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chemeClr val="tx1"/>
                </a:solidFill>
                <a:cs typeface="+mn-cs"/>
              </a:rPr>
              <a:t>传输过程</a:t>
            </a:r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外设准备好数据，向主机发</a:t>
            </a:r>
            <a:r>
              <a:rPr lang="en-US" altLang="zh-CN" sz="2000" dirty="0"/>
              <a:t>DMA</a:t>
            </a:r>
            <a:r>
              <a:rPr lang="zh-CN" altLang="en-US" sz="2000" dirty="0"/>
              <a:t>请求</a:t>
            </a:r>
          </a:p>
          <a:p>
            <a:pPr lvl="1">
              <a:buFont typeface="+mj-lt"/>
              <a:buAutoNum type="arabicPeriod"/>
            </a:pPr>
            <a:r>
              <a:rPr lang="en-US" altLang="zh-CN" sz="2000" dirty="0"/>
              <a:t>CPU</a:t>
            </a:r>
            <a:r>
              <a:rPr lang="zh-CN" altLang="en-US" sz="2000" dirty="0"/>
              <a:t>在当前机器周期执行完毕后响应该请求</a:t>
            </a:r>
            <a:r>
              <a:rPr lang="en-US" altLang="zh-CN" sz="2000" dirty="0"/>
              <a:t>, </a:t>
            </a:r>
            <a:r>
              <a:rPr lang="zh-CN" altLang="en-US" sz="2000" dirty="0"/>
              <a:t>让出主存使用权；</a:t>
            </a:r>
            <a:r>
              <a:rPr lang="en-US" altLang="zh-CN" sz="2000" dirty="0"/>
              <a:t> (</a:t>
            </a:r>
            <a:r>
              <a:rPr lang="zh-CN" altLang="en-US" sz="2000" dirty="0"/>
              <a:t>周期挪用方式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pPr lvl="1">
              <a:buFont typeface="+mj-lt"/>
              <a:buAutoNum type="arabicPeriod"/>
            </a:pPr>
            <a:r>
              <a:rPr lang="en-US" altLang="zh-CN" sz="2000" dirty="0"/>
              <a:t>DMAC</a:t>
            </a:r>
            <a:r>
              <a:rPr lang="zh-CN" altLang="en-US" sz="2000" dirty="0"/>
              <a:t>挪用一个存储周期对主存进行访问</a:t>
            </a:r>
            <a:endParaRPr lang="en-US" altLang="zh-CN" sz="2000" dirty="0"/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周期挪用结束后，给</a:t>
            </a:r>
            <a:r>
              <a:rPr lang="en-US" altLang="zh-CN" sz="2000" dirty="0"/>
              <a:t>DMA</a:t>
            </a:r>
            <a:r>
              <a:rPr lang="zh-CN" altLang="en-US" sz="2000" dirty="0"/>
              <a:t>接口应答信号</a:t>
            </a:r>
          </a:p>
          <a:p>
            <a:pPr lvl="1">
              <a:buFont typeface="+mj-lt"/>
              <a:buAutoNum type="arabicPeriod"/>
            </a:pPr>
            <a:r>
              <a:rPr lang="en-US" altLang="zh-CN" sz="2000" dirty="0"/>
              <a:t>DMA</a:t>
            </a:r>
            <a:r>
              <a:rPr lang="zh-CN" altLang="en-US" sz="2000" dirty="0"/>
              <a:t>接口接到应答信号，撤除</a:t>
            </a:r>
            <a:r>
              <a:rPr lang="en-US" altLang="zh-CN" sz="2000" dirty="0"/>
              <a:t>DMA</a:t>
            </a:r>
            <a:r>
              <a:rPr lang="zh-CN" altLang="en-US" sz="2000" dirty="0"/>
              <a:t>请求，数据缓冲区地址指针加</a:t>
            </a:r>
            <a:r>
              <a:rPr lang="en-US" altLang="zh-CN" sz="2000" dirty="0"/>
              <a:t>1</a:t>
            </a:r>
            <a:r>
              <a:rPr lang="zh-CN" altLang="en-US" sz="2000" dirty="0"/>
              <a:t>，计数器减</a:t>
            </a:r>
            <a:r>
              <a:rPr lang="en-US" altLang="zh-CN" sz="2000" dirty="0"/>
              <a:t>1</a:t>
            </a:r>
            <a:endParaRPr lang="zh-CN" altLang="en-US" sz="2000" dirty="0"/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若传送完毕，则进入结束阶段；否则跳转到第</a:t>
            </a:r>
            <a:r>
              <a:rPr lang="en-US" altLang="zh-CN" sz="2000" dirty="0"/>
              <a:t>1</a:t>
            </a:r>
            <a:r>
              <a:rPr lang="zh-CN" altLang="en-US" sz="2000" dirty="0"/>
              <a:t>步</a:t>
            </a:r>
          </a:p>
        </p:txBody>
      </p:sp>
    </p:spTree>
    <p:extLst>
      <p:ext uri="{BB962C8B-B14F-4D97-AF65-F5344CB8AC3E}">
        <p14:creationId xmlns:p14="http://schemas.microsoft.com/office/powerpoint/2010/main" val="84661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主要操作过程（结束阶段）</a:t>
            </a:r>
          </a:p>
        </p:txBody>
      </p:sp>
      <p:sp>
        <p:nvSpPr>
          <p:cNvPr id="8806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在两种情况下都进入结束阶段。</a:t>
            </a:r>
          </a:p>
          <a:p>
            <a:pPr lvl="1"/>
            <a:r>
              <a:rPr lang="zh-CN" altLang="en-US" dirty="0"/>
              <a:t>正常结束，一批数据传送完毕</a:t>
            </a:r>
          </a:p>
          <a:p>
            <a:pPr lvl="1"/>
            <a:r>
              <a:rPr lang="zh-CN" altLang="en-US" dirty="0"/>
              <a:t>非正常结束，</a:t>
            </a:r>
            <a:r>
              <a:rPr lang="en-US" altLang="zh-CN" dirty="0"/>
              <a:t>DMA</a:t>
            </a:r>
            <a:r>
              <a:rPr lang="zh-CN" altLang="en-US" dirty="0"/>
              <a:t>故障</a:t>
            </a:r>
          </a:p>
          <a:p>
            <a:r>
              <a:rPr lang="zh-CN" altLang="en-US" dirty="0"/>
              <a:t>结束阶段</a:t>
            </a:r>
            <a:r>
              <a:rPr lang="en-US" altLang="zh-CN" dirty="0"/>
              <a:t>DMA</a:t>
            </a:r>
            <a:r>
              <a:rPr lang="zh-CN" altLang="en-US" dirty="0"/>
              <a:t>向主机发出</a:t>
            </a:r>
            <a:r>
              <a:rPr lang="zh-CN" altLang="en-US" b="1" dirty="0">
                <a:solidFill>
                  <a:srgbClr val="FF0000"/>
                </a:solidFill>
              </a:rPr>
              <a:t>中断请求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/>
              <a:t>CPU</a:t>
            </a:r>
            <a:r>
              <a:rPr lang="zh-CN" altLang="en-US" dirty="0"/>
              <a:t>执行中断服务程序</a:t>
            </a:r>
            <a:endParaRPr lang="en-US" altLang="zh-CN" dirty="0"/>
          </a:p>
          <a:p>
            <a:pPr lvl="1"/>
            <a:r>
              <a:rPr lang="zh-CN" altLang="en-US" dirty="0"/>
              <a:t>查询</a:t>
            </a:r>
            <a:r>
              <a:rPr lang="en-US" altLang="zh-CN" dirty="0"/>
              <a:t>DMA</a:t>
            </a:r>
            <a:r>
              <a:rPr lang="zh-CN" altLang="en-US" dirty="0"/>
              <a:t>接口状态，根据状态进行不同处理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34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DMA</a:t>
            </a:r>
            <a:r>
              <a:rPr lang="zh-CN" altLang="en-US" dirty="0"/>
              <a:t>与程序中断的区别</a:t>
            </a:r>
          </a:p>
        </p:txBody>
      </p:sp>
      <p:sp>
        <p:nvSpPr>
          <p:cNvPr id="92164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中断通过</a:t>
            </a:r>
            <a:r>
              <a:rPr lang="zh-CN" altLang="en-US" sz="2400" dirty="0">
                <a:solidFill>
                  <a:srgbClr val="FF0000"/>
                </a:solidFill>
              </a:rPr>
              <a:t>程序传送数据</a:t>
            </a:r>
            <a:r>
              <a:rPr lang="zh-CN" altLang="en-US" sz="2400" dirty="0"/>
              <a:t>，</a:t>
            </a:r>
            <a:r>
              <a:rPr lang="en-US" altLang="zh-CN" sz="2400" dirty="0"/>
              <a:t>DMA</a:t>
            </a:r>
            <a:r>
              <a:rPr lang="zh-CN" altLang="en-US" sz="2400" dirty="0"/>
              <a:t>靠</a:t>
            </a:r>
            <a:r>
              <a:rPr lang="zh-CN" altLang="en-US" sz="2400" dirty="0">
                <a:solidFill>
                  <a:srgbClr val="FF0000"/>
                </a:solidFill>
              </a:rPr>
              <a:t>硬件来实现</a:t>
            </a:r>
            <a:r>
              <a:rPr lang="zh-CN" altLang="en-US" sz="2400" dirty="0"/>
              <a:t>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中断时机为</a:t>
            </a:r>
            <a:r>
              <a:rPr lang="zh-CN" altLang="en-US" sz="2400" dirty="0">
                <a:solidFill>
                  <a:srgbClr val="FF0000"/>
                </a:solidFill>
              </a:rPr>
              <a:t>两指令之间</a:t>
            </a:r>
            <a:r>
              <a:rPr lang="zh-CN" altLang="en-US" sz="2400" dirty="0"/>
              <a:t>，</a:t>
            </a:r>
            <a:r>
              <a:rPr lang="en-US" altLang="zh-CN" sz="2400" dirty="0"/>
              <a:t>DMA</a:t>
            </a:r>
            <a:r>
              <a:rPr lang="zh-CN" altLang="en-US" sz="2400" dirty="0"/>
              <a:t>响应时机为</a:t>
            </a:r>
            <a:r>
              <a:rPr lang="zh-CN" altLang="en-US" sz="2400" dirty="0">
                <a:solidFill>
                  <a:srgbClr val="FF0000"/>
                </a:solidFill>
              </a:rPr>
              <a:t>两存储周期之间</a:t>
            </a:r>
            <a:r>
              <a:rPr lang="zh-CN" altLang="en-US" sz="2400" dirty="0"/>
              <a:t>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/>
              <a:t>中断不仅具有数据传送能力，还能处理异常事件。</a:t>
            </a:r>
            <a:r>
              <a:rPr lang="en-US" altLang="zh-CN" sz="2400" dirty="0"/>
              <a:t>DMA</a:t>
            </a:r>
            <a:r>
              <a:rPr lang="zh-CN" altLang="en-US" sz="2400" dirty="0"/>
              <a:t>只能进行数据传送。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DMA</a:t>
            </a:r>
            <a:r>
              <a:rPr lang="zh-CN" altLang="en-US" sz="2400" dirty="0"/>
              <a:t>仅挪用了一个存储周期，不改变</a:t>
            </a:r>
            <a:r>
              <a:rPr lang="en-US" altLang="zh-CN" sz="2400" dirty="0"/>
              <a:t>CPU</a:t>
            </a:r>
            <a:r>
              <a:rPr lang="zh-CN" altLang="en-US" sz="2400" dirty="0"/>
              <a:t>现场。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DMA</a:t>
            </a:r>
            <a:r>
              <a:rPr lang="zh-CN" altLang="en-US" sz="2400" dirty="0"/>
              <a:t>请求的优先权比中断请求高。</a:t>
            </a:r>
            <a:r>
              <a:rPr lang="en-US" altLang="zh-CN" sz="2400" dirty="0"/>
              <a:t>CPU</a:t>
            </a:r>
            <a:r>
              <a:rPr lang="zh-CN" altLang="en-US" sz="2400" dirty="0"/>
              <a:t>优先响应</a:t>
            </a:r>
            <a:r>
              <a:rPr lang="en-US" altLang="zh-CN" sz="2400" dirty="0"/>
              <a:t>DMA</a:t>
            </a:r>
            <a:r>
              <a:rPr lang="zh-CN" altLang="en-US" sz="2400" dirty="0"/>
              <a:t>请求，是为了避免</a:t>
            </a:r>
            <a:r>
              <a:rPr lang="en-US" altLang="zh-CN" sz="2400" dirty="0"/>
              <a:t>DMA</a:t>
            </a:r>
            <a:r>
              <a:rPr lang="zh-CN" altLang="en-US" sz="2400" dirty="0"/>
              <a:t>所连接的高速外设丢失数据。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400" dirty="0"/>
              <a:t>DMA</a:t>
            </a:r>
            <a:r>
              <a:rPr lang="zh-CN" altLang="en-US" sz="2400" dirty="0"/>
              <a:t>利用了中断技术</a:t>
            </a:r>
          </a:p>
        </p:txBody>
      </p:sp>
    </p:spTree>
    <p:extLst>
      <p:ext uri="{BB962C8B-B14F-4D97-AF65-F5344CB8AC3E}">
        <p14:creationId xmlns:p14="http://schemas.microsoft.com/office/powerpoint/2010/main" val="1824236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C21D3-DDF0-42AD-AC65-FA083BDF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2D423-5B99-429D-980C-4F381EEF5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某计算机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/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/>
              <a:t>5</a:t>
            </a:r>
            <a:r>
              <a:rPr lang="zh-CN" altLang="en-US" sz="2400" dirty="0"/>
              <a:t>。假定某外设的数据传输率为</a:t>
            </a:r>
            <a:r>
              <a:rPr lang="en-US" altLang="zh-CN" sz="2400" dirty="0"/>
              <a:t>0.5MB/s,</a:t>
            </a:r>
            <a:r>
              <a:rPr lang="zh-CN" altLang="en-US" sz="2400" dirty="0"/>
              <a:t>采用中断方式与主机进行数据传送，以</a:t>
            </a:r>
            <a:r>
              <a:rPr lang="en-US" altLang="zh-CN" sz="2400" dirty="0"/>
              <a:t>32</a:t>
            </a:r>
            <a:r>
              <a:rPr lang="zh-CN" altLang="en-US" sz="2400" dirty="0"/>
              <a:t>位为传输单位，对应的中断服务程序包含</a:t>
            </a:r>
            <a:r>
              <a:rPr lang="en-US" altLang="zh-CN" sz="2400" dirty="0"/>
              <a:t>18</a:t>
            </a:r>
            <a:r>
              <a:rPr lang="zh-CN" altLang="en-US" sz="2400" dirty="0"/>
              <a:t>条指令，中断服务的其他开销相当于</a:t>
            </a:r>
            <a:r>
              <a:rPr lang="en-US" altLang="zh-CN" sz="2400" dirty="0"/>
              <a:t>2</a:t>
            </a:r>
            <a:r>
              <a:rPr lang="zh-CN" altLang="en-US" sz="2400" dirty="0"/>
              <a:t>条指令的执行时间。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200" dirty="0"/>
              <a:t>    （</a:t>
            </a:r>
            <a:r>
              <a:rPr lang="en-US" altLang="zh-CN" sz="2200" dirty="0"/>
              <a:t>1</a:t>
            </a:r>
            <a:r>
              <a:rPr lang="zh-CN" altLang="en-US" sz="2200" dirty="0"/>
              <a:t>）在中断方式下，</a:t>
            </a:r>
            <a:r>
              <a:rPr lang="en-US" altLang="zh-CN" sz="2200" dirty="0"/>
              <a:t>CPU</a:t>
            </a:r>
            <a:r>
              <a:rPr lang="zh-CN" altLang="en-US" sz="2200" dirty="0"/>
              <a:t>用于外设</a:t>
            </a:r>
            <a:r>
              <a:rPr lang="en-US" altLang="zh-CN" sz="2200" dirty="0"/>
              <a:t>I/O</a:t>
            </a:r>
            <a:r>
              <a:rPr lang="zh-CN" altLang="en-US" sz="2200" dirty="0"/>
              <a:t>的时间占整个</a:t>
            </a:r>
            <a:r>
              <a:rPr lang="en-US" altLang="zh-CN" sz="2200" dirty="0"/>
              <a:t>CPU</a:t>
            </a:r>
            <a:r>
              <a:rPr lang="zh-CN" altLang="en-US" sz="2200" dirty="0"/>
              <a:t>时间的百分比是多少？</a:t>
            </a:r>
            <a:endParaRPr lang="en-US" altLang="zh-CN" sz="2200" dirty="0"/>
          </a:p>
          <a:p>
            <a:pPr marL="0" indent="0">
              <a:buNone/>
            </a:pPr>
            <a:endParaRPr lang="en-US" altLang="zh-CN" sz="2200" dirty="0"/>
          </a:p>
          <a:p>
            <a:pPr marL="469900" lvl="1" indent="0"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传输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32bit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，需一次中断，</a:t>
            </a:r>
            <a:endParaRPr lang="en-US" altLang="zh-CN" dirty="0">
              <a:solidFill>
                <a:srgbClr val="3333FF"/>
              </a:solidFill>
              <a:latin typeface="+mn-ea"/>
              <a:ea typeface="+mn-ea"/>
            </a:endParaRPr>
          </a:p>
          <a:p>
            <a:pPr marL="469900" lvl="1" indent="0"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所需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CPU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开销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T</a:t>
            </a:r>
            <a:r>
              <a:rPr lang="en-US" altLang="zh-CN" baseline="-25000" dirty="0">
                <a:solidFill>
                  <a:srgbClr val="3333FF"/>
                </a:solidFill>
                <a:latin typeface="+mn-ea"/>
                <a:ea typeface="+mn-ea"/>
              </a:rPr>
              <a:t>I/O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（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18+2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）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×CPI×T=20×5/500MHz</a:t>
            </a:r>
          </a:p>
          <a:p>
            <a:pPr marL="469900" lvl="1" indent="0">
              <a:buNone/>
            </a:pP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传输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32bit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，需要的总时间</a:t>
            </a:r>
            <a:r>
              <a:rPr lang="en-US" altLang="zh-CN" dirty="0" err="1">
                <a:solidFill>
                  <a:srgbClr val="3333FF"/>
                </a:solidFill>
                <a:latin typeface="+mn-ea"/>
                <a:ea typeface="+mn-ea"/>
              </a:rPr>
              <a:t>T</a:t>
            </a:r>
            <a:r>
              <a:rPr lang="en-US" altLang="zh-CN" baseline="-25000" dirty="0" err="1">
                <a:solidFill>
                  <a:srgbClr val="3333FF"/>
                </a:solidFill>
                <a:latin typeface="+mn-ea"/>
                <a:ea typeface="+mn-ea"/>
              </a:rPr>
              <a:t>total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=32/8/0.5MB/s</a:t>
            </a:r>
          </a:p>
          <a:p>
            <a:pPr marL="469900" lvl="1" indent="0">
              <a:buNone/>
            </a:pP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CPU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用于外设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I/O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时间占整个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CPU</a:t>
            </a:r>
            <a:r>
              <a:rPr lang="zh-CN" altLang="en-US" dirty="0">
                <a:solidFill>
                  <a:srgbClr val="3333FF"/>
                </a:solidFill>
                <a:latin typeface="+mn-ea"/>
                <a:ea typeface="+mn-ea"/>
              </a:rPr>
              <a:t>时间比例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 T</a:t>
            </a:r>
            <a:r>
              <a:rPr lang="en-US" altLang="zh-CN" baseline="-25000" dirty="0">
                <a:solidFill>
                  <a:srgbClr val="3333FF"/>
                </a:solidFill>
                <a:latin typeface="+mn-ea"/>
                <a:ea typeface="+mn-ea"/>
              </a:rPr>
              <a:t>I/O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/</a:t>
            </a:r>
            <a:r>
              <a:rPr lang="en-US" altLang="zh-CN" dirty="0" err="1">
                <a:solidFill>
                  <a:srgbClr val="3333FF"/>
                </a:solidFill>
                <a:latin typeface="+mn-ea"/>
                <a:ea typeface="+mn-ea"/>
              </a:rPr>
              <a:t>T</a:t>
            </a:r>
            <a:r>
              <a:rPr lang="en-US" altLang="zh-CN" baseline="-25000" dirty="0" err="1">
                <a:solidFill>
                  <a:srgbClr val="3333FF"/>
                </a:solidFill>
                <a:latin typeface="+mn-ea"/>
                <a:ea typeface="+mn-ea"/>
              </a:rPr>
              <a:t>total</a:t>
            </a:r>
            <a:r>
              <a:rPr lang="en-US" altLang="zh-CN" dirty="0">
                <a:solidFill>
                  <a:srgbClr val="3333FF"/>
                </a:solidFill>
                <a:latin typeface="+mn-ea"/>
                <a:ea typeface="+mn-ea"/>
              </a:rPr>
              <a:t>=2.5%</a:t>
            </a:r>
            <a:r>
              <a:rPr lang="zh-CN" altLang="en-US" sz="2000" dirty="0">
                <a:latin typeface="+mn-ea"/>
                <a:ea typeface="+mn-ea"/>
              </a:rPr>
              <a:t>  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036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C21D3-DDF0-42AD-AC65-FA083BDF2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2D423-5B99-429D-980C-4F381EEF5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某计算机</a:t>
            </a:r>
            <a:r>
              <a:rPr lang="en-US" altLang="zh-CN" sz="2400" dirty="0"/>
              <a:t>CPU</a:t>
            </a:r>
            <a:r>
              <a:rPr lang="zh-CN" altLang="en-US" sz="2400" dirty="0"/>
              <a:t>主频</a:t>
            </a:r>
            <a:r>
              <a:rPr lang="en-US" altLang="zh-CN" sz="2400" dirty="0"/>
              <a:t>500MHz</a:t>
            </a:r>
            <a:r>
              <a:rPr lang="zh-CN" altLang="en-US" sz="2400" dirty="0"/>
              <a:t>，</a:t>
            </a:r>
            <a:r>
              <a:rPr lang="en-US" altLang="zh-CN" sz="2400" dirty="0"/>
              <a:t>CPI</a:t>
            </a:r>
            <a:r>
              <a:rPr lang="zh-CN" altLang="en-US" sz="2400" dirty="0"/>
              <a:t>为</a:t>
            </a:r>
            <a:r>
              <a:rPr lang="en-US" altLang="zh-CN" sz="2400" dirty="0"/>
              <a:t>5</a:t>
            </a:r>
            <a:r>
              <a:rPr lang="zh-CN" altLang="en-US" sz="2400" dirty="0"/>
              <a:t>。假定某外设的数据传输率为</a:t>
            </a:r>
            <a:r>
              <a:rPr lang="en-US" altLang="zh-CN" sz="2400" dirty="0"/>
              <a:t>0.5MB/s,</a:t>
            </a:r>
            <a:r>
              <a:rPr lang="zh-CN" altLang="en-US" sz="2400" dirty="0"/>
              <a:t>采用中断方式与主机进行数据传送，以</a:t>
            </a:r>
            <a:r>
              <a:rPr lang="en-US" altLang="zh-CN" sz="2400" dirty="0"/>
              <a:t>32</a:t>
            </a:r>
            <a:r>
              <a:rPr lang="zh-CN" altLang="en-US" sz="2400" dirty="0"/>
              <a:t>位为传输单位，对应的中断服务程序包含</a:t>
            </a:r>
            <a:r>
              <a:rPr lang="en-US" altLang="zh-CN" sz="2400" dirty="0"/>
              <a:t>18</a:t>
            </a:r>
            <a:r>
              <a:rPr lang="zh-CN" altLang="en-US" sz="2400" dirty="0"/>
              <a:t>条指令，中断服务的其他开销相当于</a:t>
            </a:r>
            <a:r>
              <a:rPr lang="en-US" altLang="zh-CN" sz="2400" dirty="0"/>
              <a:t>2</a:t>
            </a:r>
            <a:r>
              <a:rPr lang="zh-CN" altLang="en-US" sz="2400" dirty="0"/>
              <a:t>条指令的执行时间。</a:t>
            </a:r>
            <a:endParaRPr lang="en-US" altLang="zh-CN" sz="2400" dirty="0"/>
          </a:p>
          <a:p>
            <a:r>
              <a:rPr lang="zh-CN" altLang="en-US" sz="2400" dirty="0"/>
              <a:t>当外设的数传率为</a:t>
            </a:r>
            <a:r>
              <a:rPr lang="en-US" altLang="zh-CN" sz="2400" dirty="0"/>
              <a:t>5MB/s</a:t>
            </a:r>
            <a:r>
              <a:rPr lang="zh-CN" altLang="en-US" sz="2400" dirty="0"/>
              <a:t>时，改用</a:t>
            </a:r>
            <a:r>
              <a:rPr lang="en-US" altLang="zh-CN" sz="2400" dirty="0"/>
              <a:t>DMA</a:t>
            </a:r>
            <a:r>
              <a:rPr lang="zh-CN" altLang="en-US" sz="2400" dirty="0"/>
              <a:t>方式。假定</a:t>
            </a:r>
            <a:r>
              <a:rPr lang="en-US" altLang="zh-CN" sz="2400" dirty="0"/>
              <a:t>DMA</a:t>
            </a:r>
            <a:r>
              <a:rPr lang="zh-CN" altLang="en-US" sz="2400" dirty="0"/>
              <a:t>传送块大小为</a:t>
            </a:r>
            <a:r>
              <a:rPr lang="en-US" altLang="zh-CN" sz="2400" dirty="0"/>
              <a:t>5000B</a:t>
            </a:r>
            <a:r>
              <a:rPr lang="zh-CN" altLang="en-US" sz="2400" dirty="0"/>
              <a:t>，且</a:t>
            </a:r>
            <a:r>
              <a:rPr lang="en-US" altLang="zh-CN" sz="2400" dirty="0"/>
              <a:t>DMA</a:t>
            </a:r>
            <a:r>
              <a:rPr lang="zh-CN" altLang="en-US" sz="2400" dirty="0"/>
              <a:t>预处理和后处理的总开销为</a:t>
            </a:r>
            <a:r>
              <a:rPr lang="en-US" altLang="zh-CN" sz="2400" dirty="0"/>
              <a:t>500</a:t>
            </a:r>
            <a:r>
              <a:rPr lang="zh-CN" altLang="en-US" sz="2400" dirty="0"/>
              <a:t>个时钟周期，则</a:t>
            </a:r>
            <a:r>
              <a:rPr lang="en-US" altLang="zh-CN" sz="2400" dirty="0"/>
              <a:t>CPU</a:t>
            </a:r>
            <a:r>
              <a:rPr lang="zh-CN" altLang="en-US" sz="2400" dirty="0"/>
              <a:t>用于该外设</a:t>
            </a:r>
            <a:r>
              <a:rPr lang="en-US" altLang="zh-CN" sz="2400" dirty="0"/>
              <a:t>I/O</a:t>
            </a:r>
            <a:r>
              <a:rPr lang="zh-CN" altLang="en-US" sz="2400" dirty="0"/>
              <a:t>的时间占整个</a:t>
            </a:r>
            <a:r>
              <a:rPr lang="en-US" altLang="zh-CN" sz="2400" dirty="0"/>
              <a:t>CPU</a:t>
            </a:r>
            <a:r>
              <a:rPr lang="zh-CN" altLang="en-US" sz="2400" dirty="0"/>
              <a:t>时间的百分比是多少（假定</a:t>
            </a:r>
            <a:r>
              <a:rPr lang="en-US" altLang="zh-CN" sz="2400" dirty="0"/>
              <a:t>DMA</a:t>
            </a:r>
            <a:r>
              <a:rPr lang="zh-CN" altLang="en-US" sz="2400" dirty="0"/>
              <a:t>与</a:t>
            </a:r>
            <a:r>
              <a:rPr lang="en-US" altLang="zh-CN" sz="2400" dirty="0"/>
              <a:t>CPU</a:t>
            </a:r>
            <a:r>
              <a:rPr lang="zh-CN" altLang="en-US" sz="2400" dirty="0"/>
              <a:t>之间没有访存冲突）</a:t>
            </a:r>
            <a:endParaRPr lang="en-US" altLang="zh-CN" sz="2400" dirty="0"/>
          </a:p>
          <a:p>
            <a:pPr marL="469900" lvl="1" indent="0">
              <a:buNone/>
            </a:pP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DMA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传输阶段不需要占用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时间。</a:t>
            </a:r>
            <a:endParaRPr lang="en-US" altLang="zh-CN" sz="2200" dirty="0">
              <a:solidFill>
                <a:srgbClr val="3333FF"/>
              </a:solidFill>
              <a:latin typeface="+mj-ea"/>
              <a:ea typeface="+mj-ea"/>
            </a:endParaRPr>
          </a:p>
          <a:p>
            <a:pPr marL="469900" lvl="1" indent="0">
              <a:buNone/>
            </a:pP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传输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5000B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，需一次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DMA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，所需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开销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T</a:t>
            </a:r>
            <a:r>
              <a:rPr lang="en-US" altLang="zh-CN" sz="2200" baseline="-25000" dirty="0">
                <a:solidFill>
                  <a:srgbClr val="3333FF"/>
                </a:solidFill>
                <a:latin typeface="+mj-ea"/>
                <a:ea typeface="+mj-ea"/>
              </a:rPr>
              <a:t>IO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=500×T=500/500MHz</a:t>
            </a:r>
          </a:p>
          <a:p>
            <a:pPr marL="469900" lvl="1" indent="0">
              <a:buNone/>
            </a:pP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传输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5000B   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需要的总时间</a:t>
            </a:r>
            <a:r>
              <a:rPr lang="en-US" altLang="zh-CN" sz="2200" dirty="0" err="1">
                <a:solidFill>
                  <a:srgbClr val="3333FF"/>
                </a:solidFill>
                <a:latin typeface="+mj-ea"/>
                <a:ea typeface="+mj-ea"/>
              </a:rPr>
              <a:t>T</a:t>
            </a:r>
            <a:r>
              <a:rPr lang="en-US" altLang="zh-CN" sz="2200" baseline="-25000" dirty="0" err="1">
                <a:solidFill>
                  <a:srgbClr val="3333FF"/>
                </a:solidFill>
                <a:latin typeface="+mj-ea"/>
                <a:ea typeface="+mj-ea"/>
              </a:rPr>
              <a:t>total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=5000/5MB/s</a:t>
            </a:r>
          </a:p>
          <a:p>
            <a:pPr marL="469900" lvl="1" indent="0">
              <a:buNone/>
            </a:pP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用于外设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I/O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时间占整个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CPU</a:t>
            </a:r>
            <a:r>
              <a:rPr lang="zh-CN" altLang="en-US" sz="2200" dirty="0">
                <a:solidFill>
                  <a:srgbClr val="3333FF"/>
                </a:solidFill>
                <a:latin typeface="+mj-ea"/>
                <a:ea typeface="+mj-ea"/>
              </a:rPr>
              <a:t>时间比例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 T</a:t>
            </a:r>
            <a:r>
              <a:rPr lang="en-US" altLang="zh-CN" sz="2200" baseline="-25000" dirty="0">
                <a:solidFill>
                  <a:srgbClr val="3333FF"/>
                </a:solidFill>
                <a:latin typeface="+mj-ea"/>
                <a:ea typeface="+mj-ea"/>
              </a:rPr>
              <a:t>IO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/</a:t>
            </a:r>
            <a:r>
              <a:rPr lang="en-US" altLang="zh-CN" sz="2200" dirty="0" err="1">
                <a:solidFill>
                  <a:srgbClr val="3333FF"/>
                </a:solidFill>
                <a:latin typeface="+mj-ea"/>
                <a:ea typeface="+mj-ea"/>
              </a:rPr>
              <a:t>T</a:t>
            </a:r>
            <a:r>
              <a:rPr lang="en-US" altLang="zh-CN" sz="2200" baseline="-25000" dirty="0" err="1">
                <a:solidFill>
                  <a:srgbClr val="3333FF"/>
                </a:solidFill>
                <a:latin typeface="+mj-ea"/>
                <a:ea typeface="+mj-ea"/>
              </a:rPr>
              <a:t>total</a:t>
            </a:r>
            <a:r>
              <a:rPr lang="en-US" altLang="zh-CN" sz="2200" dirty="0">
                <a:solidFill>
                  <a:srgbClr val="3333FF"/>
                </a:solidFill>
                <a:latin typeface="+mj-ea"/>
                <a:ea typeface="+mj-ea"/>
              </a:rPr>
              <a:t>=0.1%</a:t>
            </a:r>
          </a:p>
          <a:p>
            <a:pPr marL="0" indent="0">
              <a:buNone/>
            </a:pPr>
            <a:endParaRPr lang="en-US" altLang="zh-CN" sz="2400" dirty="0">
              <a:solidFill>
                <a:srgbClr val="3333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3333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57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本章主要内容</a:t>
            </a:r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输入输出系统概述</a:t>
            </a:r>
            <a:endParaRPr lang="en-US" altLang="zh-CN" dirty="0"/>
          </a:p>
          <a:p>
            <a:r>
              <a:rPr lang="zh-CN" altLang="en-US" dirty="0"/>
              <a:t>外围设备定时方式与信息交换方式</a:t>
            </a:r>
          </a:p>
          <a:p>
            <a:r>
              <a:rPr lang="zh-CN" altLang="en-US" dirty="0"/>
              <a:t>程序中断方式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方式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通道方式</a:t>
            </a:r>
          </a:p>
        </p:txBody>
      </p:sp>
    </p:spTree>
    <p:extLst>
      <p:ext uri="{BB962C8B-B14F-4D97-AF65-F5344CB8AC3E}">
        <p14:creationId xmlns:p14="http://schemas.microsoft.com/office/powerpoint/2010/main" val="264958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通道方式</a:t>
            </a:r>
          </a:p>
        </p:txBody>
      </p:sp>
      <p:sp>
        <p:nvSpPr>
          <p:cNvPr id="9318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通道的功能</a:t>
            </a:r>
          </a:p>
          <a:p>
            <a:pPr eaLnBrk="1" hangingPunct="1"/>
            <a:r>
              <a:rPr lang="zh-CN" altLang="en-US"/>
              <a:t>通道类型</a:t>
            </a:r>
          </a:p>
          <a:p>
            <a:pPr eaLnBrk="1" hangingPunct="1"/>
            <a:r>
              <a:rPr lang="zh-CN" altLang="en-US"/>
              <a:t>通道结构的发展</a:t>
            </a:r>
          </a:p>
        </p:txBody>
      </p:sp>
    </p:spTree>
    <p:extLst>
      <p:ext uri="{BB962C8B-B14F-4D97-AF65-F5344CB8AC3E}">
        <p14:creationId xmlns:p14="http://schemas.microsoft.com/office/powerpoint/2010/main" val="3691922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通道方式</a:t>
            </a:r>
          </a:p>
        </p:txBody>
      </p:sp>
      <p:sp>
        <p:nvSpPr>
          <p:cNvPr id="9421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方式依赖硬件逻辑支持，随着设备数量的增加，</a:t>
            </a:r>
            <a:r>
              <a:rPr lang="en-US" altLang="zh-CN" dirty="0"/>
              <a:t>DMA</a:t>
            </a:r>
            <a:r>
              <a:rPr lang="zh-CN" altLang="en-US" dirty="0"/>
              <a:t>控制器增加，成本也相应增加。必须找出一种方法使</a:t>
            </a:r>
            <a:r>
              <a:rPr lang="en-US" altLang="zh-CN" dirty="0"/>
              <a:t>DMA</a:t>
            </a:r>
            <a:r>
              <a:rPr lang="zh-CN" altLang="en-US" dirty="0"/>
              <a:t>技术被更多的设备共享。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DMA</a:t>
            </a:r>
            <a:r>
              <a:rPr lang="zh-CN" altLang="en-US" dirty="0"/>
              <a:t>接口的起始准备仍需</a:t>
            </a:r>
            <a:r>
              <a:rPr lang="en-US" altLang="zh-CN" dirty="0"/>
              <a:t>CPU</a:t>
            </a:r>
            <a:r>
              <a:rPr lang="zh-CN" altLang="en-US" dirty="0"/>
              <a:t>执行一段程序完成。高速设备的信息是成批传送的，一批数据包含了相当多的数据块，每一数据块都要使</a:t>
            </a:r>
            <a:r>
              <a:rPr lang="en-US" altLang="zh-CN" dirty="0"/>
              <a:t>DMA</a:t>
            </a:r>
            <a:r>
              <a:rPr lang="zh-CN" altLang="en-US" dirty="0"/>
              <a:t>接口初始化。数据块连续频繁地传送，其占用</a:t>
            </a:r>
            <a:r>
              <a:rPr lang="en-US" altLang="zh-CN" dirty="0"/>
              <a:t>CPU</a:t>
            </a:r>
            <a:r>
              <a:rPr lang="zh-CN" altLang="en-US" dirty="0"/>
              <a:t>的时间就不可忽视了。</a:t>
            </a:r>
          </a:p>
        </p:txBody>
      </p:sp>
    </p:spTree>
    <p:extLst>
      <p:ext uri="{BB962C8B-B14F-4D97-AF65-F5344CB8AC3E}">
        <p14:creationId xmlns:p14="http://schemas.microsoft.com/office/powerpoint/2010/main" val="1587083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通道方式</a:t>
            </a:r>
          </a:p>
        </p:txBody>
      </p:sp>
      <p:sp>
        <p:nvSpPr>
          <p:cNvPr id="9523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设置专用的</a:t>
            </a:r>
            <a:r>
              <a:rPr lang="zh-CN" altLang="en-US" dirty="0">
                <a:solidFill>
                  <a:srgbClr val="FF0000"/>
                </a:solidFill>
              </a:rPr>
              <a:t>输入输出处理机（通道）</a:t>
            </a:r>
            <a:r>
              <a:rPr lang="zh-CN" altLang="en-US" dirty="0"/>
              <a:t>，分担输入输出管理的全部或大部分工作。</a:t>
            </a:r>
            <a:endParaRPr lang="en-US" altLang="zh-CN" dirty="0"/>
          </a:p>
          <a:p>
            <a:r>
              <a:rPr lang="zh-CN" altLang="en-US" dirty="0"/>
              <a:t>吸取了</a:t>
            </a:r>
            <a:r>
              <a:rPr lang="en-US" altLang="zh-CN" dirty="0"/>
              <a:t>DMA</a:t>
            </a:r>
            <a:r>
              <a:rPr lang="zh-CN" altLang="en-US" dirty="0"/>
              <a:t>技术，增加了软件管理，设有专用通道指令</a:t>
            </a:r>
            <a:endParaRPr lang="en-US" altLang="zh-CN" dirty="0"/>
          </a:p>
          <a:p>
            <a:r>
              <a:rPr lang="zh-CN" altLang="en-US" dirty="0"/>
              <a:t>层次性的</a:t>
            </a:r>
            <a:r>
              <a:rPr lang="en-US" altLang="zh-CN" dirty="0"/>
              <a:t>I/O</a:t>
            </a:r>
            <a:r>
              <a:rPr lang="zh-CN" altLang="en-US" dirty="0"/>
              <a:t>系统</a:t>
            </a:r>
          </a:p>
          <a:p>
            <a:pPr lvl="1"/>
            <a:r>
              <a:rPr lang="zh-CN" altLang="en-US" dirty="0"/>
              <a:t>一个主机可以连接多个通道</a:t>
            </a:r>
            <a:endParaRPr lang="en-US" altLang="zh-CN" dirty="0"/>
          </a:p>
          <a:p>
            <a:pPr lvl="1"/>
            <a:r>
              <a:rPr lang="zh-CN" altLang="en-US" dirty="0"/>
              <a:t>一个通道可以管理多个设备控制器</a:t>
            </a:r>
            <a:endParaRPr lang="en-US" altLang="zh-CN" dirty="0"/>
          </a:p>
          <a:p>
            <a:pPr lvl="1"/>
            <a:r>
              <a:rPr lang="zh-CN" altLang="en-US" dirty="0"/>
              <a:t>一个设备控制器又可以控制多台设备。</a:t>
            </a:r>
          </a:p>
        </p:txBody>
      </p:sp>
    </p:spTree>
    <p:extLst>
      <p:ext uri="{BB962C8B-B14F-4D97-AF65-F5344CB8AC3E}">
        <p14:creationId xmlns:p14="http://schemas.microsoft.com/office/powerpoint/2010/main" val="420059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通道功能</a:t>
            </a:r>
          </a:p>
        </p:txBody>
      </p:sp>
      <p:sp>
        <p:nvSpPr>
          <p:cNvPr id="96260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3"/>
            <a:ext cx="11283764" cy="61096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根据</a:t>
            </a:r>
            <a:r>
              <a:rPr lang="en-US" altLang="zh-CN" sz="2400" dirty="0"/>
              <a:t>CPU</a:t>
            </a:r>
            <a:r>
              <a:rPr lang="zh-CN" altLang="en-US" sz="2400" dirty="0"/>
              <a:t>要求，组织设备与系统连接和通信；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选取通道指令，向设备发出操作命令；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指出数据在设备中的位置和主存缓冲区内的位置，组织设备与主存间的数据传输。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向</a:t>
            </a:r>
            <a:r>
              <a:rPr lang="en-US" altLang="zh-CN" sz="2400" dirty="0"/>
              <a:t>CPU</a:t>
            </a:r>
            <a:r>
              <a:rPr lang="zh-CN" altLang="en-US" sz="2400" dirty="0"/>
              <a:t>反映设备、设备控制器及通道本身的状态信息。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将外设和通道本身的中断请求，按次序及时报告</a:t>
            </a:r>
            <a:r>
              <a:rPr lang="en-US" altLang="zh-CN" sz="2400" dirty="0"/>
              <a:t>CPU</a:t>
            </a:r>
            <a:r>
              <a:rPr lang="zh-CN" altLang="en-US" sz="2400" dirty="0"/>
              <a:t>。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400" dirty="0"/>
              <a:t>设备控制器介于通道与设备之间，是通道对外部设备实行具体控制的机构。</a:t>
            </a:r>
            <a:endParaRPr lang="en-US" altLang="zh-CN" sz="2400" dirty="0"/>
          </a:p>
          <a:p>
            <a:pPr marL="927100" lvl="1" indent="-457200">
              <a:buFont typeface="Wingdings" panose="05000000000000000000" pitchFamily="2" charset="2"/>
              <a:buChar char="n"/>
            </a:pPr>
            <a:r>
              <a:rPr lang="zh-CN" altLang="en-US" sz="2000" dirty="0"/>
              <a:t>将通道发送的命令转换为设备能接受的控制信号</a:t>
            </a:r>
            <a:endParaRPr lang="en-US" altLang="zh-CN" sz="2000" dirty="0"/>
          </a:p>
          <a:p>
            <a:pPr marL="927100" lvl="1" indent="-457200">
              <a:buFont typeface="Wingdings" panose="05000000000000000000" pitchFamily="2" charset="2"/>
              <a:buChar char="n"/>
            </a:pPr>
            <a:r>
              <a:rPr lang="zh-CN" altLang="en-US" sz="2000" dirty="0"/>
              <a:t>向通道反映设备的状态</a:t>
            </a:r>
            <a:endParaRPr lang="en-US" altLang="zh-CN" sz="2000" dirty="0"/>
          </a:p>
          <a:p>
            <a:pPr marL="927100" lvl="1" indent="-457200">
              <a:buFont typeface="Wingdings" panose="05000000000000000000" pitchFamily="2" charset="2"/>
              <a:buChar char="n"/>
            </a:pPr>
            <a:r>
              <a:rPr lang="zh-CN" altLang="en-US" sz="2000" dirty="0"/>
              <a:t>将设备的各种电平信号转换成通道能识别的标准逻辑信号。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6094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本章主要内容</a:t>
            </a:r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输入输出系统概述</a:t>
            </a:r>
            <a:endParaRPr lang="en-US" altLang="zh-CN" dirty="0"/>
          </a:p>
          <a:p>
            <a:r>
              <a:rPr lang="zh-CN" altLang="en-US" dirty="0"/>
              <a:t>外围设备定时方式与信息交换方式</a:t>
            </a:r>
          </a:p>
          <a:p>
            <a:r>
              <a:rPr lang="zh-CN" altLang="en-US" dirty="0"/>
              <a:t>程序中断方式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DMA</a:t>
            </a:r>
            <a:r>
              <a:rPr lang="zh-CN" altLang="en-US" dirty="0">
                <a:solidFill>
                  <a:srgbClr val="FF0000"/>
                </a:solidFill>
              </a:rPr>
              <a:t>方式</a:t>
            </a:r>
          </a:p>
          <a:p>
            <a:r>
              <a:rPr lang="zh-CN" altLang="en-US" dirty="0"/>
              <a:t>通道方式</a:t>
            </a:r>
          </a:p>
        </p:txBody>
      </p:sp>
    </p:spTree>
    <p:extLst>
      <p:ext uri="{BB962C8B-B14F-4D97-AF65-F5344CB8AC3E}">
        <p14:creationId xmlns:p14="http://schemas.microsoft.com/office/powerpoint/2010/main" val="177880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通道分类</a:t>
            </a:r>
          </a:p>
        </p:txBody>
      </p:sp>
      <p:sp>
        <p:nvSpPr>
          <p:cNvPr id="9728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根据设备共享通道的情况及信息传送速度的要求分为</a:t>
            </a:r>
            <a:r>
              <a:rPr lang="en-US" altLang="zh-CN" dirty="0"/>
              <a:t>3</a:t>
            </a:r>
            <a:r>
              <a:rPr lang="zh-CN" altLang="en-US" dirty="0"/>
              <a:t>类</a:t>
            </a:r>
          </a:p>
          <a:p>
            <a:pPr lvl="1"/>
            <a:r>
              <a:rPr lang="zh-CN" altLang="en-US" dirty="0"/>
              <a:t>字节多路通道</a:t>
            </a:r>
          </a:p>
          <a:p>
            <a:pPr lvl="1"/>
            <a:r>
              <a:rPr lang="zh-CN" altLang="en-US" dirty="0"/>
              <a:t>选择通道</a:t>
            </a:r>
          </a:p>
          <a:p>
            <a:pPr lvl="1"/>
            <a:r>
              <a:rPr lang="zh-CN" altLang="en-US" dirty="0"/>
              <a:t>数组多路通道</a:t>
            </a:r>
          </a:p>
        </p:txBody>
      </p:sp>
    </p:spTree>
    <p:extLst>
      <p:ext uri="{BB962C8B-B14F-4D97-AF65-F5344CB8AC3E}">
        <p14:creationId xmlns:p14="http://schemas.microsoft.com/office/powerpoint/2010/main" val="1113539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字节多路通道</a:t>
            </a:r>
          </a:p>
        </p:txBody>
      </p:sp>
      <p:sp>
        <p:nvSpPr>
          <p:cNvPr id="98308" name="矩形 4"/>
          <p:cNvSpPr>
            <a:spLocks noChangeArrowheads="1"/>
          </p:cNvSpPr>
          <p:nvPr/>
        </p:nvSpPr>
        <p:spPr bwMode="auto">
          <a:xfrm>
            <a:off x="2135188" y="4524634"/>
            <a:ext cx="7772400" cy="197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包括若干子通道，每个子通道服务于一个慢速设备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在一段时间内交替执行多个设备的通道子程序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传输单位是字节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宏观上这些设备并行工作</a:t>
            </a:r>
          </a:p>
        </p:txBody>
      </p:sp>
      <p:graphicFrame>
        <p:nvGraphicFramePr>
          <p:cNvPr id="98309" name="对象 5"/>
          <p:cNvGraphicFramePr>
            <a:graphicFrameLocks noChangeAspect="1"/>
          </p:cNvGraphicFramePr>
          <p:nvPr/>
        </p:nvGraphicFramePr>
        <p:xfrm>
          <a:off x="2432051" y="1283023"/>
          <a:ext cx="7178674" cy="2844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图片" r:id="rId3" imgW="3677285" imgH="1456690" progId="Word.Picture.8">
                  <p:embed/>
                </p:oleObj>
              </mc:Choice>
              <mc:Fallback>
                <p:oleObj name="图片" r:id="rId3" imgW="3677285" imgH="1456690" progId="Word.Picture.8">
                  <p:embed/>
                  <p:pic>
                    <p:nvPicPr>
                      <p:cNvPr id="98309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051" y="1283023"/>
                        <a:ext cx="7178674" cy="28444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733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选择通道</a:t>
            </a:r>
          </a:p>
        </p:txBody>
      </p:sp>
      <p:sp>
        <p:nvSpPr>
          <p:cNvPr id="9933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字节多路通道</a:t>
            </a:r>
            <a:endParaRPr lang="en-US" altLang="zh-CN" dirty="0"/>
          </a:p>
          <a:p>
            <a:pPr lvl="1"/>
            <a:r>
              <a:rPr lang="zh-CN" altLang="en-US" dirty="0"/>
              <a:t>适合慢速设备，不适合高速设备</a:t>
            </a:r>
            <a:endParaRPr lang="en-US" altLang="zh-CN" dirty="0"/>
          </a:p>
          <a:p>
            <a:pPr lvl="1"/>
            <a:r>
              <a:rPr lang="zh-CN" altLang="en-US" dirty="0"/>
              <a:t>高速设备传送两个字节间的空闲很短</a:t>
            </a:r>
            <a:endParaRPr lang="en-US" altLang="zh-CN" dirty="0"/>
          </a:p>
          <a:p>
            <a:r>
              <a:rPr lang="zh-CN" altLang="en-US" dirty="0"/>
              <a:t>选择通道</a:t>
            </a:r>
            <a:endParaRPr lang="en-US" altLang="zh-CN" dirty="0"/>
          </a:p>
          <a:p>
            <a:pPr lvl="1"/>
            <a:r>
              <a:rPr lang="zh-CN" altLang="en-US" dirty="0"/>
              <a:t>设备以成批数据连续传送方式占用通道，直到指定数量的数据全部传送完毕，通道才转为其它设备服务。</a:t>
            </a:r>
            <a:endParaRPr lang="en-US" altLang="zh-CN" dirty="0"/>
          </a:p>
          <a:p>
            <a:pPr lvl="1"/>
            <a:r>
              <a:rPr lang="zh-CN" altLang="en-US" dirty="0"/>
              <a:t>选择通道在物理上可以连接多个设备，但设备不能同时工作。</a:t>
            </a:r>
            <a:endParaRPr lang="en-US" altLang="zh-CN" dirty="0"/>
          </a:p>
          <a:p>
            <a:pPr lvl="1"/>
            <a:r>
              <a:rPr lang="zh-CN" altLang="en-US" dirty="0"/>
              <a:t>选择通道只有一个子通道，它适用于大批量数据的高速传送。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9514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选择通道</a:t>
            </a:r>
          </a:p>
        </p:txBody>
      </p:sp>
      <p:sp>
        <p:nvSpPr>
          <p:cNvPr id="100356" name="矩形 3"/>
          <p:cNvSpPr>
            <a:spLocks noChangeArrowheads="1"/>
          </p:cNvSpPr>
          <p:nvPr/>
        </p:nvSpPr>
        <p:spPr bwMode="auto">
          <a:xfrm>
            <a:off x="1524001" y="23346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0358" name="矩形 5"/>
          <p:cNvSpPr>
            <a:spLocks noChangeArrowheads="1"/>
          </p:cNvSpPr>
          <p:nvPr/>
        </p:nvSpPr>
        <p:spPr bwMode="auto">
          <a:xfrm>
            <a:off x="1524001" y="26585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00359" name="对象 6"/>
          <p:cNvGraphicFramePr>
            <a:graphicFrameLocks noChangeAspect="1"/>
          </p:cNvGraphicFramePr>
          <p:nvPr/>
        </p:nvGraphicFramePr>
        <p:xfrm>
          <a:off x="2279577" y="4005065"/>
          <a:ext cx="7632847" cy="207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图片" r:id="rId3" imgW="4305300" imgH="1172210" progId="Word.Picture.8">
                  <p:embed/>
                </p:oleObj>
              </mc:Choice>
              <mc:Fallback>
                <p:oleObj name="图片" r:id="rId3" imgW="4305300" imgH="1172210" progId="Word.Picture.8">
                  <p:embed/>
                  <p:pic>
                    <p:nvPicPr>
                      <p:cNvPr id="100359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577" y="4005065"/>
                        <a:ext cx="7632847" cy="2077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/>
          <p:cNvGraphicFramePr>
            <a:graphicFrameLocks noChangeAspect="1"/>
          </p:cNvGraphicFramePr>
          <p:nvPr/>
        </p:nvGraphicFramePr>
        <p:xfrm>
          <a:off x="2927649" y="1138799"/>
          <a:ext cx="6040213" cy="2393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name="图片" r:id="rId5" imgW="3677285" imgH="1456690" progId="Word.Picture.8">
                  <p:embed/>
                </p:oleObj>
              </mc:Choice>
              <mc:Fallback>
                <p:oleObj name="图片" r:id="rId5" imgW="3677285" imgH="1456690" progId="Word.Picture.8">
                  <p:embed/>
                  <p:pic>
                    <p:nvPicPr>
                      <p:cNvPr id="8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649" y="1138799"/>
                        <a:ext cx="6040213" cy="23933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245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数组多路通道</a:t>
            </a:r>
          </a:p>
        </p:txBody>
      </p:sp>
      <p:sp>
        <p:nvSpPr>
          <p:cNvPr id="10138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通道能高速传送数据，但设备辅助操作时间不能有效利用</a:t>
            </a:r>
          </a:p>
          <a:p>
            <a:pPr lvl="1"/>
            <a:r>
              <a:rPr lang="zh-CN" altLang="en-US" dirty="0"/>
              <a:t>如硬盘启动后，平均定位时间较长，磁带机磁头定位时间更长。导致通道处于等待状态</a:t>
            </a:r>
          </a:p>
          <a:p>
            <a:r>
              <a:rPr lang="zh-CN" altLang="en-US" dirty="0"/>
              <a:t>为利用这段时间，将字节多路和选择通道折中，称为</a:t>
            </a:r>
            <a:r>
              <a:rPr lang="zh-CN" altLang="en-US" u="sng" dirty="0">
                <a:solidFill>
                  <a:srgbClr val="FF0000"/>
                </a:solidFill>
              </a:rPr>
              <a:t>数组多路通道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多个设备以数据组（块）为单位交叉使用通道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设备占用通道时，连续传送一组数据，然后将出让通道使用权</a:t>
            </a:r>
            <a:endParaRPr lang="en-US" altLang="zh-CN" dirty="0"/>
          </a:p>
          <a:p>
            <a:pPr lvl="1"/>
            <a:r>
              <a:rPr lang="zh-CN" altLang="en-US" dirty="0"/>
              <a:t>数据组的大小因设备而异，有</a:t>
            </a:r>
            <a:r>
              <a:rPr lang="en-US" altLang="zh-CN" dirty="0"/>
              <a:t>256B</a:t>
            </a:r>
            <a:r>
              <a:rPr lang="zh-CN" altLang="en-US" dirty="0"/>
              <a:t>、</a:t>
            </a:r>
            <a:r>
              <a:rPr lang="en-US" altLang="zh-CN" dirty="0"/>
              <a:t>512B</a:t>
            </a:r>
            <a:r>
              <a:rPr lang="zh-CN" altLang="en-US" dirty="0"/>
              <a:t>或</a:t>
            </a:r>
            <a:r>
              <a:rPr lang="en-US" altLang="zh-CN" dirty="0"/>
              <a:t>1KB</a:t>
            </a:r>
            <a:r>
              <a:rPr lang="zh-CN" altLang="en-US" dirty="0"/>
              <a:t>等。 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017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数组多路通道</a:t>
            </a:r>
          </a:p>
        </p:txBody>
      </p:sp>
      <p:sp>
        <p:nvSpPr>
          <p:cNvPr id="102404" name="矩形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数组多路通道也包含若干个子通道。</a:t>
            </a:r>
            <a:endParaRPr lang="en-US" altLang="zh-CN" dirty="0"/>
          </a:p>
          <a:p>
            <a:pPr lvl="1"/>
            <a:r>
              <a:rPr lang="zh-CN" altLang="en-US" dirty="0"/>
              <a:t>数组多路通道适用于中、高速设备，如磁带机、磁盘等。</a:t>
            </a:r>
            <a:endParaRPr lang="en-US" altLang="zh-CN" dirty="0"/>
          </a:p>
          <a:p>
            <a:pPr lvl="1"/>
            <a:r>
              <a:rPr lang="zh-CN" altLang="en-US" dirty="0"/>
              <a:t>传送的基本数据数据单位与字节通道不同。</a:t>
            </a:r>
            <a:endParaRPr lang="en-US" altLang="zh-CN" dirty="0"/>
          </a:p>
          <a:p>
            <a:pPr lvl="1"/>
            <a:r>
              <a:rPr lang="zh-CN" altLang="en-US" dirty="0"/>
              <a:t>同一时刻只允许一个设备进行传输型的工作</a:t>
            </a:r>
          </a:p>
          <a:p>
            <a:r>
              <a:rPr lang="zh-CN" altLang="en-US" dirty="0"/>
              <a:t>某设备执行辅助操作时</a:t>
            </a:r>
            <a:endParaRPr lang="en-US" altLang="zh-CN" dirty="0"/>
          </a:p>
          <a:p>
            <a:pPr lvl="1"/>
            <a:r>
              <a:rPr lang="zh-CN" altLang="en-US" dirty="0"/>
              <a:t>通道暂时断开与该设备的连接，挂起与该设备对应的通道程序</a:t>
            </a:r>
            <a:endParaRPr lang="en-US" altLang="zh-CN" dirty="0"/>
          </a:p>
          <a:p>
            <a:pPr lvl="1"/>
            <a:r>
              <a:rPr lang="zh-CN" altLang="en-US" dirty="0"/>
              <a:t>转为其它设备服务，当设备完成了辅助操作，且通道空闲时，通道才重新转为该设备服务。</a:t>
            </a:r>
            <a:endParaRPr lang="en-US" altLang="zh-CN" dirty="0"/>
          </a:p>
          <a:p>
            <a:r>
              <a:rPr lang="zh-CN" altLang="en-US" dirty="0"/>
              <a:t>传送效率高，硬件复杂度高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62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5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DMA</a:t>
            </a:r>
            <a:r>
              <a:rPr lang="zh-CN" altLang="en-US"/>
              <a:t>方式</a:t>
            </a:r>
          </a:p>
        </p:txBody>
      </p:sp>
      <p:sp>
        <p:nvSpPr>
          <p:cNvPr id="7885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DMA</a:t>
            </a:r>
            <a:r>
              <a:rPr lang="zh-CN" altLang="en-US"/>
              <a:t>基本概念</a:t>
            </a:r>
          </a:p>
          <a:p>
            <a:pPr eaLnBrk="1" hangingPunct="1"/>
            <a:r>
              <a:rPr lang="en-US" altLang="zh-CN"/>
              <a:t>DMA</a:t>
            </a:r>
            <a:r>
              <a:rPr lang="zh-CN" altLang="en-US"/>
              <a:t>传输方式</a:t>
            </a:r>
          </a:p>
          <a:p>
            <a:pPr eaLnBrk="1" hangingPunct="1"/>
            <a:r>
              <a:rPr lang="zh-CN" altLang="en-US"/>
              <a:t>基本</a:t>
            </a:r>
            <a:r>
              <a:rPr lang="en-US" altLang="zh-CN"/>
              <a:t>DMA</a:t>
            </a:r>
            <a:r>
              <a:rPr lang="zh-CN" altLang="en-US"/>
              <a:t>控制器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618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0EF09C-09B0-4077-A83A-1637471C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2B9864-E66F-4D5D-AE15-B089AE632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1" y="942764"/>
            <a:ext cx="11294275" cy="5563139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(Direct Memory Access)</a:t>
            </a:r>
          </a:p>
          <a:p>
            <a:pPr lvl="1"/>
            <a:r>
              <a:rPr lang="zh-CN" altLang="en-US" dirty="0"/>
              <a:t>直接依靠</a:t>
            </a:r>
            <a:r>
              <a:rPr lang="zh-CN" altLang="en-US" dirty="0">
                <a:solidFill>
                  <a:schemeClr val="tx1"/>
                </a:solidFill>
              </a:rPr>
              <a:t>硬件系统</a:t>
            </a:r>
            <a:r>
              <a:rPr lang="zh-CN" altLang="en-US" dirty="0"/>
              <a:t>来</a:t>
            </a:r>
            <a:r>
              <a:rPr lang="zh-CN" altLang="en-US" dirty="0">
                <a:solidFill>
                  <a:schemeClr val="tx1"/>
                </a:solidFill>
              </a:rPr>
              <a:t>控制</a:t>
            </a:r>
            <a:r>
              <a:rPr lang="zh-CN" altLang="en-US" dirty="0"/>
              <a:t>主存与外设之间的数据传送</a:t>
            </a:r>
            <a:r>
              <a:rPr lang="en-US" altLang="zh-CN" dirty="0"/>
              <a:t>,</a:t>
            </a:r>
            <a:r>
              <a:rPr lang="zh-CN" altLang="en-US" dirty="0"/>
              <a:t>传送期间</a:t>
            </a:r>
            <a:r>
              <a:rPr lang="zh-CN" altLang="en-US" dirty="0">
                <a:solidFill>
                  <a:schemeClr val="tx1"/>
                </a:solidFill>
              </a:rPr>
              <a:t>无需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干预</a:t>
            </a:r>
            <a:r>
              <a:rPr lang="zh-CN" altLang="en-US" dirty="0"/>
              <a:t>，传送结束后通常用</a:t>
            </a:r>
            <a:r>
              <a:rPr lang="zh-CN" altLang="en-US" dirty="0">
                <a:solidFill>
                  <a:schemeClr val="tx1"/>
                </a:solidFill>
              </a:rPr>
              <a:t>中断方式</a:t>
            </a:r>
            <a:r>
              <a:rPr lang="zh-CN" altLang="en-US" dirty="0"/>
              <a:t>通知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zh-CN" altLang="en-US" dirty="0"/>
              <a:t>外设与主存间建立一个由硬件管理的数据通路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不介入外设与主存的数据传送操作</a:t>
            </a:r>
            <a:endParaRPr lang="en-US" altLang="zh-CN" dirty="0"/>
          </a:p>
          <a:p>
            <a:pPr lvl="1"/>
            <a:r>
              <a:rPr lang="zh-CN" altLang="en-US" dirty="0"/>
              <a:t>减少</a:t>
            </a:r>
            <a:r>
              <a:rPr lang="en-US" altLang="zh-CN" dirty="0"/>
              <a:t>CPU</a:t>
            </a:r>
            <a:r>
              <a:rPr lang="zh-CN" altLang="en-US" dirty="0"/>
              <a:t>开销，提升效率</a:t>
            </a:r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AE27CEA-038A-4310-BD39-70E328631F5E}"/>
              </a:ext>
            </a:extLst>
          </p:cNvPr>
          <p:cNvGrpSpPr/>
          <p:nvPr/>
        </p:nvGrpSpPr>
        <p:grpSpPr>
          <a:xfrm>
            <a:off x="3228183" y="5390642"/>
            <a:ext cx="6947992" cy="1023728"/>
            <a:chOff x="3895725" y="8233092"/>
            <a:chExt cx="12420600" cy="1830070"/>
          </a:xfrm>
        </p:grpSpPr>
        <p:sp>
          <p:nvSpPr>
            <p:cNvPr id="5" name="直线 4">
              <a:extLst>
                <a:ext uri="{FF2B5EF4-FFF2-40B4-BE49-F238E27FC236}">
                  <a16:creationId xmlns:a16="http://schemas.microsoft.com/office/drawing/2014/main" id="{BEE4236F-7934-4555-9C40-5F0131FB3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5725" y="8233092"/>
              <a:ext cx="124206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3CE3A8D-CC72-4C0A-AD43-59B85D1EB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231" y="9300633"/>
              <a:ext cx="1830070" cy="76252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kern="0">
                  <a:solidFill>
                    <a:srgbClr val="000000"/>
                  </a:solidFill>
                  <a:latin typeface="+mn-ea"/>
                  <a:ea typeface="+mn-ea"/>
                </a:rPr>
                <a:t>CPU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66F61F2-4FB6-4FBE-B485-79F5C59F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5818" y="9300633"/>
              <a:ext cx="1830070" cy="762529"/>
            </a:xfrm>
            <a:prstGeom prst="rect">
              <a:avLst/>
            </a:prstGeom>
            <a:solidFill>
              <a:srgbClr val="FFC00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0" dirty="0">
                  <a:solidFill>
                    <a:srgbClr val="000000"/>
                  </a:solidFill>
                  <a:latin typeface="+mn-ea"/>
                  <a:ea typeface="+mn-ea"/>
                </a:rPr>
                <a:t>主存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7BFE031-D4B1-442F-9CCD-B5608E549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2125" y="9300633"/>
              <a:ext cx="1830070" cy="762529"/>
            </a:xfrm>
            <a:prstGeom prst="rect">
              <a:avLst/>
            </a:prstGeom>
            <a:solidFill>
              <a:srgbClr val="92D050"/>
            </a:solidFill>
            <a:ln w="38100" cap="flat" cmpd="sng" algn="ctr">
              <a:solidFill>
                <a:srgbClr val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kern="0" dirty="0">
                  <a:solidFill>
                    <a:srgbClr val="000000"/>
                  </a:solidFill>
                  <a:latin typeface="+mn-ea"/>
                  <a:ea typeface="+mn-ea"/>
                </a:rPr>
                <a:t>DMA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2FCD5C6-E89C-4755-AA36-302467868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0525" y="9300633"/>
              <a:ext cx="1830070" cy="7625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kumimoji="1" lang="zh-CN" altLang="en-US" sz="2000" dirty="0">
                  <a:latin typeface="+mn-ea"/>
                  <a:ea typeface="+mn-ea"/>
                </a:rPr>
                <a:t>接口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4AB0D4A-C4C2-46BD-9AAC-DBFBE7D06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5610" y="9300633"/>
              <a:ext cx="1830070" cy="7625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kumimoji="1" lang="zh-CN" altLang="en-US" sz="2000" dirty="0">
                  <a:latin typeface="+mn-ea"/>
                  <a:ea typeface="+mn-ea"/>
                </a:rPr>
                <a:t>接口</a:t>
              </a:r>
            </a:p>
          </p:txBody>
        </p:sp>
        <p:sp>
          <p:nvSpPr>
            <p:cNvPr id="11" name="直线 10">
              <a:extLst>
                <a:ext uri="{FF2B5EF4-FFF2-40B4-BE49-F238E27FC236}">
                  <a16:creationId xmlns:a16="http://schemas.microsoft.com/office/drawing/2014/main" id="{2FA77B1C-9BFD-4561-8D99-558E1E8BD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266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2" name="直线 11">
              <a:extLst>
                <a:ext uri="{FF2B5EF4-FFF2-40B4-BE49-F238E27FC236}">
                  <a16:creationId xmlns:a16="http://schemas.microsoft.com/office/drawing/2014/main" id="{15ABD504-8EBA-496A-AEEE-78FC1ADFB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98347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3" name="直线 12">
              <a:extLst>
                <a:ext uri="{FF2B5EF4-FFF2-40B4-BE49-F238E27FC236}">
                  <a16:creationId xmlns:a16="http://schemas.microsoft.com/office/drawing/2014/main" id="{52AFF525-00CC-4B9C-952C-679D59D41D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0325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4" name="直线 13">
              <a:extLst>
                <a:ext uri="{FF2B5EF4-FFF2-40B4-BE49-F238E27FC236}">
                  <a16:creationId xmlns:a16="http://schemas.microsoft.com/office/drawing/2014/main" id="{EF69B7FD-2338-4ED0-A852-065C4A7CD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3054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5" name="直线 14">
              <a:extLst>
                <a:ext uri="{FF2B5EF4-FFF2-40B4-BE49-F238E27FC236}">
                  <a16:creationId xmlns:a16="http://schemas.microsoft.com/office/drawing/2014/main" id="{17D21076-7AAA-4FF7-B734-5B0E91F28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20010" y="8233092"/>
              <a:ext cx="0" cy="1067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  <p:sp>
          <p:nvSpPr>
            <p:cNvPr id="16" name="直线 15">
              <a:extLst>
                <a:ext uri="{FF2B5EF4-FFF2-40B4-BE49-F238E27FC236}">
                  <a16:creationId xmlns:a16="http://schemas.microsoft.com/office/drawing/2014/main" id="{A65FCAC9-DAAF-4CC1-AB30-4FA2279B6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5888" y="9605644"/>
              <a:ext cx="1216237" cy="31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43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endParaRPr lang="zh-CN" altLang="en-US" sz="600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54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特点与应用</a:t>
            </a:r>
          </a:p>
        </p:txBody>
      </p:sp>
      <p:sp>
        <p:nvSpPr>
          <p:cNvPr id="8090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方式特点</a:t>
            </a:r>
            <a:endParaRPr lang="en-US" altLang="zh-CN" sz="2400" dirty="0"/>
          </a:p>
          <a:p>
            <a:pPr lvl="1"/>
            <a:r>
              <a:rPr lang="zh-CN" altLang="en-US" dirty="0"/>
              <a:t>响应随机请求</a:t>
            </a:r>
          </a:p>
          <a:p>
            <a:pPr lvl="1"/>
            <a:r>
              <a:rPr lang="zh-CN" altLang="en-US" dirty="0"/>
              <a:t>一般不影响</a:t>
            </a:r>
            <a:r>
              <a:rPr lang="en-US" altLang="zh-CN" dirty="0"/>
              <a:t>CPU</a:t>
            </a:r>
            <a:r>
              <a:rPr lang="zh-CN" altLang="en-US" dirty="0"/>
              <a:t>程序的执行，仅占用总线、</a:t>
            </a:r>
            <a:r>
              <a:rPr lang="zh-CN" altLang="en-US" dirty="0">
                <a:solidFill>
                  <a:srgbClr val="FF99FF"/>
                </a:solidFill>
              </a:rPr>
              <a:t>无程序切换</a:t>
            </a:r>
            <a:endParaRPr lang="en-US" altLang="zh-CN" dirty="0">
              <a:solidFill>
                <a:srgbClr val="FF99FF"/>
              </a:solidFill>
            </a:endParaRPr>
          </a:p>
          <a:p>
            <a:pPr lvl="1"/>
            <a:r>
              <a:rPr lang="zh-CN" altLang="en-US" dirty="0"/>
              <a:t>大批量数据的简单传送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的应用场合</a:t>
            </a:r>
          </a:p>
          <a:p>
            <a:pPr lvl="1"/>
            <a:r>
              <a:rPr lang="zh-CN" altLang="en-US" dirty="0"/>
              <a:t>主存与高速</a:t>
            </a:r>
            <a:r>
              <a:rPr lang="en-US" altLang="zh-CN" dirty="0"/>
              <a:t>I/O</a:t>
            </a:r>
            <a:r>
              <a:rPr lang="zh-CN" altLang="en-US" dirty="0"/>
              <a:t>设备之间的简单数据传送。</a:t>
            </a:r>
          </a:p>
          <a:p>
            <a:pPr lvl="1"/>
            <a:r>
              <a:rPr lang="zh-CN" altLang="en-US" dirty="0"/>
              <a:t>大批量数据采集系统</a:t>
            </a:r>
          </a:p>
          <a:p>
            <a:pPr lvl="1"/>
            <a:r>
              <a:rPr lang="zh-CN" altLang="en-US" dirty="0"/>
              <a:t>动态存储器（</a:t>
            </a:r>
            <a:r>
              <a:rPr lang="en-US" altLang="zh-CN" dirty="0"/>
              <a:t>DRAM</a:t>
            </a:r>
            <a:r>
              <a:rPr lang="zh-CN" altLang="en-US" dirty="0"/>
              <a:t>）的自动刷新</a:t>
            </a:r>
          </a:p>
        </p:txBody>
      </p:sp>
    </p:spTree>
    <p:extLst>
      <p:ext uri="{BB962C8B-B14F-4D97-AF65-F5344CB8AC3E}">
        <p14:creationId xmlns:p14="http://schemas.microsoft.com/office/powerpoint/2010/main" val="26764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1" y="257614"/>
            <a:ext cx="11451629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DMA</a:t>
            </a:r>
            <a:r>
              <a:rPr lang="zh-CN" altLang="en-US" dirty="0"/>
              <a:t>与外设的连接方式</a:t>
            </a:r>
            <a:r>
              <a:rPr lang="en-US" altLang="zh-CN" dirty="0"/>
              <a:t>——</a:t>
            </a:r>
            <a:r>
              <a:rPr lang="zh-CN" altLang="en-US" dirty="0"/>
              <a:t>单通道</a:t>
            </a:r>
            <a:r>
              <a:rPr lang="en-US" altLang="zh-CN" b="0" dirty="0">
                <a:effectLst/>
              </a:rPr>
              <a:t>DMA</a:t>
            </a:r>
            <a:r>
              <a:rPr lang="zh-CN" altLang="en-US" b="0" dirty="0">
                <a:effectLst/>
              </a:rPr>
              <a:t>控制器（只连接一个外设）</a:t>
            </a:r>
          </a:p>
        </p:txBody>
      </p:sp>
      <p:sp>
        <p:nvSpPr>
          <p:cNvPr id="4" name="Freeform 39"/>
          <p:cNvSpPr>
            <a:spLocks/>
          </p:cNvSpPr>
          <p:nvPr/>
        </p:nvSpPr>
        <p:spPr bwMode="auto">
          <a:xfrm>
            <a:off x="4327526" y="1624013"/>
            <a:ext cx="1644650" cy="887412"/>
          </a:xfrm>
          <a:custGeom>
            <a:avLst/>
            <a:gdLst>
              <a:gd name="T0" fmla="*/ 2147483646 w 1036"/>
              <a:gd name="T1" fmla="*/ 2147483646 h 559"/>
              <a:gd name="T2" fmla="*/ 2147483646 w 1036"/>
              <a:gd name="T3" fmla="*/ 2147483646 h 559"/>
              <a:gd name="T4" fmla="*/ 2147483646 w 1036"/>
              <a:gd name="T5" fmla="*/ 2147483646 h 559"/>
              <a:gd name="T6" fmla="*/ 2147483646 w 1036"/>
              <a:gd name="T7" fmla="*/ 2147483646 h 559"/>
              <a:gd name="T8" fmla="*/ 2147483646 w 1036"/>
              <a:gd name="T9" fmla="*/ 2147483646 h 559"/>
              <a:gd name="T10" fmla="*/ 2147483646 w 1036"/>
              <a:gd name="T11" fmla="*/ 2147483646 h 559"/>
              <a:gd name="T12" fmla="*/ 2147483646 w 1036"/>
              <a:gd name="T13" fmla="*/ 2147483646 h 559"/>
              <a:gd name="T14" fmla="*/ 2147483646 w 1036"/>
              <a:gd name="T15" fmla="*/ 2147483646 h 5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36"/>
              <a:gd name="T25" fmla="*/ 0 h 559"/>
              <a:gd name="T26" fmla="*/ 1036 w 1036"/>
              <a:gd name="T27" fmla="*/ 559 h 5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36" h="559">
                <a:moveTo>
                  <a:pt x="23" y="559"/>
                </a:moveTo>
                <a:cubicBezTo>
                  <a:pt x="11" y="419"/>
                  <a:pt x="0" y="279"/>
                  <a:pt x="23" y="196"/>
                </a:cubicBezTo>
                <a:cubicBezTo>
                  <a:pt x="46" y="113"/>
                  <a:pt x="114" y="90"/>
                  <a:pt x="159" y="60"/>
                </a:cubicBezTo>
                <a:cubicBezTo>
                  <a:pt x="204" y="30"/>
                  <a:pt x="212" y="22"/>
                  <a:pt x="295" y="15"/>
                </a:cubicBezTo>
                <a:cubicBezTo>
                  <a:pt x="378" y="8"/>
                  <a:pt x="552" y="0"/>
                  <a:pt x="658" y="15"/>
                </a:cubicBezTo>
                <a:cubicBezTo>
                  <a:pt x="764" y="30"/>
                  <a:pt x="870" y="31"/>
                  <a:pt x="930" y="106"/>
                </a:cubicBezTo>
                <a:cubicBezTo>
                  <a:pt x="990" y="181"/>
                  <a:pt x="1006" y="393"/>
                  <a:pt x="1021" y="468"/>
                </a:cubicBezTo>
                <a:cubicBezTo>
                  <a:pt x="1036" y="543"/>
                  <a:pt x="1028" y="551"/>
                  <a:pt x="1021" y="559"/>
                </a:cubicBezTo>
              </a:path>
            </a:pathLst>
          </a:custGeom>
          <a:noFill/>
          <a:ln w="57150">
            <a:solidFill>
              <a:schemeClr val="accent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Text Box 40"/>
          <p:cNvSpPr txBox="1">
            <a:spLocks noChangeArrowheads="1"/>
          </p:cNvSpPr>
          <p:nvPr/>
        </p:nvSpPr>
        <p:spPr bwMode="auto">
          <a:xfrm>
            <a:off x="4292601" y="1038225"/>
            <a:ext cx="1727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solidFill>
                  <a:schemeClr val="accent1"/>
                </a:solidFill>
                <a:ea typeface="黑体" panose="02010609060101010101" pitchFamily="49" charset="-122"/>
              </a:rPr>
              <a:t>数据传送</a:t>
            </a:r>
          </a:p>
        </p:txBody>
      </p: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2354263" y="1574800"/>
            <a:ext cx="7467600" cy="4041775"/>
            <a:chOff x="480" y="956"/>
            <a:chExt cx="4704" cy="2546"/>
          </a:xfrm>
        </p:grpSpPr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480" y="1297"/>
              <a:ext cx="470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334" y="956"/>
              <a:ext cx="139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系统总线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576" y="1633"/>
              <a:ext cx="576" cy="1100"/>
            </a:xfrm>
            <a:prstGeom prst="rect">
              <a:avLst/>
            </a:prstGeom>
            <a:solidFill>
              <a:srgbClr val="6699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8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bg2"/>
                  </a:solidFill>
                  <a:ea typeface="黑体" panose="02010609060101010101" pitchFamily="49" charset="-122"/>
                </a:rPr>
                <a:t>CPU</a:t>
              </a:r>
            </a:p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8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344" y="1633"/>
              <a:ext cx="576" cy="351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bg2"/>
                  </a:solidFill>
                  <a:ea typeface="黑体" panose="02010609060101010101" pitchFamily="49" charset="-122"/>
                </a:rPr>
                <a:t>M</a:t>
              </a: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2112" y="1633"/>
              <a:ext cx="2809" cy="113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2871" y="3170"/>
              <a:ext cx="1180" cy="332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外围设备</a:t>
              </a:r>
            </a:p>
          </p:txBody>
        </p:sp>
        <p:sp>
          <p:nvSpPr>
            <p:cNvPr id="13" name="Line 17"/>
            <p:cNvSpPr>
              <a:spLocks noChangeShapeType="1"/>
            </p:cNvSpPr>
            <p:nvPr/>
          </p:nvSpPr>
          <p:spPr bwMode="auto">
            <a:xfrm>
              <a:off x="879" y="1297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8"/>
            <p:cNvSpPr>
              <a:spLocks noChangeShapeType="1"/>
            </p:cNvSpPr>
            <p:nvPr/>
          </p:nvSpPr>
          <p:spPr bwMode="auto">
            <a:xfrm>
              <a:off x="1629" y="1297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>
              <a:off x="3152" y="1298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Text Box 31"/>
            <p:cNvSpPr txBox="1">
              <a:spLocks noChangeArrowheads="1"/>
            </p:cNvSpPr>
            <p:nvPr/>
          </p:nvSpPr>
          <p:spPr bwMode="auto">
            <a:xfrm>
              <a:off x="3560" y="2317"/>
              <a:ext cx="1166" cy="326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设备接口</a:t>
              </a:r>
            </a:p>
          </p:txBody>
        </p:sp>
        <p:sp>
          <p:nvSpPr>
            <p:cNvPr id="17" name="Text Box 32"/>
            <p:cNvSpPr txBox="1">
              <a:spLocks noChangeArrowheads="1"/>
            </p:cNvSpPr>
            <p:nvPr/>
          </p:nvSpPr>
          <p:spPr bwMode="auto">
            <a:xfrm>
              <a:off x="2758" y="1728"/>
              <a:ext cx="171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DMA</a:t>
              </a:r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控制器</a:t>
              </a:r>
            </a:p>
          </p:txBody>
        </p:sp>
        <p:sp>
          <p:nvSpPr>
            <p:cNvPr id="18" name="AutoShape 34"/>
            <p:cNvSpPr>
              <a:spLocks noChangeArrowheads="1"/>
            </p:cNvSpPr>
            <p:nvPr/>
          </p:nvSpPr>
          <p:spPr bwMode="auto">
            <a:xfrm>
              <a:off x="3334" y="2816"/>
              <a:ext cx="272" cy="317"/>
            </a:xfrm>
            <a:prstGeom prst="upDownArrow">
              <a:avLst>
                <a:gd name="adj1" fmla="val 50000"/>
                <a:gd name="adj2" fmla="val 23309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/>
            </a:p>
          </p:txBody>
        </p:sp>
        <p:sp>
          <p:nvSpPr>
            <p:cNvPr id="19" name="Line 35"/>
            <p:cNvSpPr>
              <a:spLocks noChangeShapeType="1"/>
            </p:cNvSpPr>
            <p:nvPr/>
          </p:nvSpPr>
          <p:spPr bwMode="auto">
            <a:xfrm flipH="1">
              <a:off x="1156" y="2363"/>
              <a:ext cx="953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36"/>
            <p:cNvSpPr>
              <a:spLocks noChangeShapeType="1"/>
            </p:cNvSpPr>
            <p:nvPr/>
          </p:nvSpPr>
          <p:spPr bwMode="auto">
            <a:xfrm flipH="1">
              <a:off x="1156" y="2544"/>
              <a:ext cx="953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Text Box 37"/>
            <p:cNvSpPr txBox="1">
              <a:spLocks noChangeArrowheads="1"/>
            </p:cNvSpPr>
            <p:nvPr/>
          </p:nvSpPr>
          <p:spPr bwMode="auto">
            <a:xfrm>
              <a:off x="1247" y="2090"/>
              <a:ext cx="9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DMA</a:t>
              </a: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请求</a:t>
              </a:r>
            </a:p>
          </p:txBody>
        </p:sp>
        <p:sp>
          <p:nvSpPr>
            <p:cNvPr id="22" name="Text Box 38"/>
            <p:cNvSpPr txBox="1">
              <a:spLocks noChangeArrowheads="1"/>
            </p:cNvSpPr>
            <p:nvPr/>
          </p:nvSpPr>
          <p:spPr bwMode="auto">
            <a:xfrm>
              <a:off x="1247" y="2508"/>
              <a:ext cx="9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批准</a:t>
              </a: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DMA</a:t>
              </a:r>
            </a:p>
          </p:txBody>
        </p:sp>
        <p:sp>
          <p:nvSpPr>
            <p:cNvPr id="23" name="Line 41"/>
            <p:cNvSpPr>
              <a:spLocks noChangeShapeType="1"/>
            </p:cNvSpPr>
            <p:nvPr/>
          </p:nvSpPr>
          <p:spPr bwMode="auto">
            <a:xfrm>
              <a:off x="4014" y="1298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405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DMA</a:t>
            </a:r>
            <a:r>
              <a:rPr lang="zh-CN" altLang="en-US" dirty="0"/>
              <a:t>与外设的连接方式</a:t>
            </a:r>
            <a:r>
              <a:rPr lang="en-US" altLang="zh-CN" dirty="0"/>
              <a:t>——</a:t>
            </a:r>
            <a:r>
              <a:rPr lang="zh-CN" altLang="en-US" dirty="0"/>
              <a:t>选择型</a:t>
            </a:r>
            <a:r>
              <a:rPr lang="en-US" altLang="zh-CN" b="0" dirty="0">
                <a:effectLst/>
              </a:rPr>
              <a:t>DMA</a:t>
            </a:r>
            <a:r>
              <a:rPr lang="zh-CN" altLang="en-US" b="0" dirty="0">
                <a:effectLst/>
              </a:rPr>
              <a:t>控制器</a:t>
            </a:r>
            <a:endParaRPr lang="zh-CN" altLang="en-US" dirty="0"/>
          </a:p>
        </p:txBody>
      </p:sp>
      <p:sp>
        <p:nvSpPr>
          <p:cNvPr id="4" name="Freeform 21"/>
          <p:cNvSpPr>
            <a:spLocks/>
          </p:cNvSpPr>
          <p:nvPr/>
        </p:nvSpPr>
        <p:spPr bwMode="auto">
          <a:xfrm>
            <a:off x="4357688" y="1597276"/>
            <a:ext cx="1644650" cy="887412"/>
          </a:xfrm>
          <a:custGeom>
            <a:avLst/>
            <a:gdLst>
              <a:gd name="T0" fmla="*/ 2147483646 w 1036"/>
              <a:gd name="T1" fmla="*/ 2147483646 h 559"/>
              <a:gd name="T2" fmla="*/ 2147483646 w 1036"/>
              <a:gd name="T3" fmla="*/ 2147483646 h 559"/>
              <a:gd name="T4" fmla="*/ 2147483646 w 1036"/>
              <a:gd name="T5" fmla="*/ 2147483646 h 559"/>
              <a:gd name="T6" fmla="*/ 2147483646 w 1036"/>
              <a:gd name="T7" fmla="*/ 2147483646 h 559"/>
              <a:gd name="T8" fmla="*/ 2147483646 w 1036"/>
              <a:gd name="T9" fmla="*/ 2147483646 h 559"/>
              <a:gd name="T10" fmla="*/ 2147483646 w 1036"/>
              <a:gd name="T11" fmla="*/ 2147483646 h 559"/>
              <a:gd name="T12" fmla="*/ 2147483646 w 1036"/>
              <a:gd name="T13" fmla="*/ 2147483646 h 559"/>
              <a:gd name="T14" fmla="*/ 2147483646 w 1036"/>
              <a:gd name="T15" fmla="*/ 2147483646 h 5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36"/>
              <a:gd name="T25" fmla="*/ 0 h 559"/>
              <a:gd name="T26" fmla="*/ 1036 w 1036"/>
              <a:gd name="T27" fmla="*/ 559 h 5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36" h="559">
                <a:moveTo>
                  <a:pt x="23" y="559"/>
                </a:moveTo>
                <a:cubicBezTo>
                  <a:pt x="11" y="419"/>
                  <a:pt x="0" y="279"/>
                  <a:pt x="23" y="196"/>
                </a:cubicBezTo>
                <a:cubicBezTo>
                  <a:pt x="46" y="113"/>
                  <a:pt x="114" y="90"/>
                  <a:pt x="159" y="60"/>
                </a:cubicBezTo>
                <a:cubicBezTo>
                  <a:pt x="204" y="30"/>
                  <a:pt x="212" y="22"/>
                  <a:pt x="295" y="15"/>
                </a:cubicBezTo>
                <a:cubicBezTo>
                  <a:pt x="378" y="8"/>
                  <a:pt x="552" y="0"/>
                  <a:pt x="658" y="15"/>
                </a:cubicBezTo>
                <a:cubicBezTo>
                  <a:pt x="764" y="30"/>
                  <a:pt x="870" y="31"/>
                  <a:pt x="930" y="106"/>
                </a:cubicBezTo>
                <a:cubicBezTo>
                  <a:pt x="990" y="181"/>
                  <a:pt x="1006" y="393"/>
                  <a:pt x="1021" y="468"/>
                </a:cubicBezTo>
                <a:cubicBezTo>
                  <a:pt x="1036" y="543"/>
                  <a:pt x="1028" y="551"/>
                  <a:pt x="1021" y="559"/>
                </a:cubicBezTo>
              </a:path>
            </a:pathLst>
          </a:custGeom>
          <a:noFill/>
          <a:ln w="57150">
            <a:solidFill>
              <a:schemeClr val="accent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4322763" y="1011488"/>
            <a:ext cx="17272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solidFill>
                  <a:schemeClr val="accent1"/>
                </a:solidFill>
                <a:ea typeface="黑体" panose="02010609060101010101" pitchFamily="49" charset="-122"/>
              </a:rPr>
              <a:t>数据传送</a:t>
            </a:r>
          </a:p>
        </p:txBody>
      </p: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2384425" y="1548063"/>
            <a:ext cx="7697788" cy="4408488"/>
            <a:chOff x="480" y="956"/>
            <a:chExt cx="4849" cy="2777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480" y="1297"/>
              <a:ext cx="470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334" y="956"/>
              <a:ext cx="139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系统总线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576" y="1633"/>
              <a:ext cx="576" cy="1100"/>
            </a:xfrm>
            <a:prstGeom prst="rect">
              <a:avLst/>
            </a:prstGeom>
            <a:solidFill>
              <a:srgbClr val="6699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8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bg2"/>
                  </a:solidFill>
                  <a:ea typeface="黑体" panose="02010609060101010101" pitchFamily="49" charset="-122"/>
                </a:rPr>
                <a:t>CPU</a:t>
              </a:r>
            </a:p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8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344" y="1633"/>
              <a:ext cx="576" cy="351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bg2"/>
                  </a:solidFill>
                  <a:ea typeface="黑体" panose="02010609060101010101" pitchFamily="49" charset="-122"/>
                </a:rPr>
                <a:t>M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112" y="1633"/>
              <a:ext cx="2809" cy="113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2608" y="3423"/>
              <a:ext cx="635" cy="310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外设</a:t>
              </a: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879" y="1297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1629" y="1297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3152" y="1298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3560" y="2317"/>
              <a:ext cx="1166" cy="326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设备接口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2758" y="1728"/>
              <a:ext cx="171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b="1">
                  <a:latin typeface="黑体" panose="02010609060101010101" pitchFamily="49" charset="-122"/>
                  <a:ea typeface="黑体" panose="02010609060101010101" pitchFamily="49" charset="-122"/>
                </a:rPr>
                <a:t>DMA</a:t>
              </a:r>
              <a:r>
                <a:rPr lang="zh-CN" altLang="en-US" b="1">
                  <a:latin typeface="黑体" panose="02010609060101010101" pitchFamily="49" charset="-122"/>
                  <a:ea typeface="黑体" panose="02010609060101010101" pitchFamily="49" charset="-122"/>
                </a:rPr>
                <a:t>控制器</a:t>
              </a:r>
            </a:p>
          </p:txBody>
        </p:sp>
        <p:sp>
          <p:nvSpPr>
            <p:cNvPr id="18" name="AutoShape 16"/>
            <p:cNvSpPr>
              <a:spLocks noChangeArrowheads="1"/>
            </p:cNvSpPr>
            <p:nvPr/>
          </p:nvSpPr>
          <p:spPr bwMode="auto">
            <a:xfrm>
              <a:off x="3334" y="2795"/>
              <a:ext cx="272" cy="317"/>
            </a:xfrm>
            <a:prstGeom prst="upDownArrow">
              <a:avLst>
                <a:gd name="adj1" fmla="val 50000"/>
                <a:gd name="adj2" fmla="val 23309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1156" y="2363"/>
              <a:ext cx="953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H="1">
              <a:off x="1156" y="2544"/>
              <a:ext cx="953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1247" y="2090"/>
              <a:ext cx="90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DMA</a:t>
              </a: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请求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1247" y="2508"/>
              <a:ext cx="10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批准</a:t>
              </a: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DMA</a:t>
              </a: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4014" y="1298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2471" y="3140"/>
              <a:ext cx="195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3696" y="3423"/>
              <a:ext cx="635" cy="310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外设</a:t>
              </a: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2926" y="3139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4014" y="3151"/>
              <a:ext cx="0" cy="2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4332" y="2982"/>
              <a:ext cx="99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 dirty="0">
                  <a:solidFill>
                    <a:srgbClr val="C0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I/O</a:t>
              </a:r>
              <a:r>
                <a:rPr lang="zh-CN" altLang="en-US" sz="2800" b="1" dirty="0">
                  <a:solidFill>
                    <a:srgbClr val="C00000"/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总线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1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DMA</a:t>
            </a:r>
            <a:r>
              <a:rPr lang="zh-CN" altLang="en-US" dirty="0"/>
              <a:t>与外设的连接方式</a:t>
            </a:r>
            <a:r>
              <a:rPr lang="en-US" altLang="zh-CN" dirty="0"/>
              <a:t>——</a:t>
            </a:r>
            <a:r>
              <a:rPr lang="zh-CN" altLang="en-US" dirty="0"/>
              <a:t>选择型</a:t>
            </a:r>
            <a:r>
              <a:rPr lang="en-US" altLang="zh-CN" b="0" dirty="0">
                <a:effectLst/>
              </a:rPr>
              <a:t>DMA</a:t>
            </a:r>
            <a:r>
              <a:rPr lang="zh-CN" altLang="en-US" b="0" dirty="0">
                <a:effectLst/>
              </a:rPr>
              <a:t>控制器</a:t>
            </a:r>
            <a:endParaRPr lang="zh-CN" altLang="en-US" dirty="0"/>
          </a:p>
        </p:txBody>
      </p:sp>
      <p:sp>
        <p:nvSpPr>
          <p:cNvPr id="4" name="Text Box 22"/>
          <p:cNvSpPr txBox="1">
            <a:spLocks noChangeArrowheads="1"/>
          </p:cNvSpPr>
          <p:nvPr/>
        </p:nvSpPr>
        <p:spPr bwMode="auto">
          <a:xfrm>
            <a:off x="5460206" y="1158876"/>
            <a:ext cx="194468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600" b="1">
                <a:solidFill>
                  <a:schemeClr val="accent1"/>
                </a:solidFill>
                <a:ea typeface="黑体" panose="02010609060101010101" pitchFamily="49" charset="-122"/>
              </a:rPr>
              <a:t>数据传送</a:t>
            </a:r>
          </a:p>
        </p:txBody>
      </p:sp>
      <p:sp>
        <p:nvSpPr>
          <p:cNvPr id="5" name="Freeform 46"/>
          <p:cNvSpPr>
            <a:spLocks/>
          </p:cNvSpPr>
          <p:nvPr/>
        </p:nvSpPr>
        <p:spPr bwMode="auto">
          <a:xfrm>
            <a:off x="4668044" y="1698626"/>
            <a:ext cx="1873250" cy="973138"/>
          </a:xfrm>
          <a:custGeom>
            <a:avLst/>
            <a:gdLst>
              <a:gd name="T0" fmla="*/ 0 w 1180"/>
              <a:gd name="T1" fmla="*/ 2147483646 h 613"/>
              <a:gd name="T2" fmla="*/ 2147483646 w 1180"/>
              <a:gd name="T3" fmla="*/ 2147483646 h 613"/>
              <a:gd name="T4" fmla="*/ 2147483646 w 1180"/>
              <a:gd name="T5" fmla="*/ 2147483646 h 613"/>
              <a:gd name="T6" fmla="*/ 2147483646 w 1180"/>
              <a:gd name="T7" fmla="*/ 2147483646 h 613"/>
              <a:gd name="T8" fmla="*/ 2147483646 w 1180"/>
              <a:gd name="T9" fmla="*/ 2147483646 h 6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80"/>
              <a:gd name="T16" fmla="*/ 0 h 613"/>
              <a:gd name="T17" fmla="*/ 1180 w 1180"/>
              <a:gd name="T18" fmla="*/ 613 h 6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80" h="613">
                <a:moveTo>
                  <a:pt x="0" y="613"/>
                </a:moveTo>
                <a:cubicBezTo>
                  <a:pt x="23" y="537"/>
                  <a:pt x="46" y="462"/>
                  <a:pt x="91" y="386"/>
                </a:cubicBezTo>
                <a:cubicBezTo>
                  <a:pt x="136" y="310"/>
                  <a:pt x="182" y="219"/>
                  <a:pt x="273" y="159"/>
                </a:cubicBezTo>
                <a:cubicBezTo>
                  <a:pt x="364" y="99"/>
                  <a:pt x="484" y="46"/>
                  <a:pt x="635" y="23"/>
                </a:cubicBezTo>
                <a:cubicBezTo>
                  <a:pt x="786" y="0"/>
                  <a:pt x="1089" y="23"/>
                  <a:pt x="1180" y="23"/>
                </a:cubicBezTo>
              </a:path>
            </a:pathLst>
          </a:custGeom>
          <a:noFill/>
          <a:ln w="57150">
            <a:solidFill>
              <a:schemeClr val="accent1"/>
            </a:solidFill>
            <a:round/>
            <a:headEnd type="stealth" w="lg" len="lg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6541294" y="1711326"/>
            <a:ext cx="2111375" cy="1031875"/>
            <a:chOff x="2971" y="920"/>
            <a:chExt cx="1330" cy="650"/>
          </a:xfrm>
        </p:grpSpPr>
        <p:sp>
          <p:nvSpPr>
            <p:cNvPr id="7" name="Freeform 47"/>
            <p:cNvSpPr>
              <a:spLocks/>
            </p:cNvSpPr>
            <p:nvPr/>
          </p:nvSpPr>
          <p:spPr bwMode="auto">
            <a:xfrm>
              <a:off x="2971" y="920"/>
              <a:ext cx="1330" cy="650"/>
            </a:xfrm>
            <a:custGeom>
              <a:avLst/>
              <a:gdLst>
                <a:gd name="T0" fmla="*/ 0 w 1330"/>
                <a:gd name="T1" fmla="*/ 15 h 650"/>
                <a:gd name="T2" fmla="*/ 317 w 1330"/>
                <a:gd name="T3" fmla="*/ 15 h 650"/>
                <a:gd name="T4" fmla="*/ 635 w 1330"/>
                <a:gd name="T5" fmla="*/ 15 h 650"/>
                <a:gd name="T6" fmla="*/ 1043 w 1330"/>
                <a:gd name="T7" fmla="*/ 106 h 650"/>
                <a:gd name="T8" fmla="*/ 1224 w 1330"/>
                <a:gd name="T9" fmla="*/ 242 h 650"/>
                <a:gd name="T10" fmla="*/ 1315 w 1330"/>
                <a:gd name="T11" fmla="*/ 469 h 650"/>
                <a:gd name="T12" fmla="*/ 1315 w 1330"/>
                <a:gd name="T13" fmla="*/ 650 h 6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30"/>
                <a:gd name="T22" fmla="*/ 0 h 650"/>
                <a:gd name="T23" fmla="*/ 1330 w 1330"/>
                <a:gd name="T24" fmla="*/ 650 h 65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30" h="650">
                  <a:moveTo>
                    <a:pt x="0" y="15"/>
                  </a:moveTo>
                  <a:cubicBezTo>
                    <a:pt x="105" y="15"/>
                    <a:pt x="211" y="15"/>
                    <a:pt x="317" y="15"/>
                  </a:cubicBezTo>
                  <a:cubicBezTo>
                    <a:pt x="423" y="15"/>
                    <a:pt x="514" y="0"/>
                    <a:pt x="635" y="15"/>
                  </a:cubicBezTo>
                  <a:cubicBezTo>
                    <a:pt x="756" y="30"/>
                    <a:pt x="945" y="68"/>
                    <a:pt x="1043" y="106"/>
                  </a:cubicBezTo>
                  <a:cubicBezTo>
                    <a:pt x="1141" y="144"/>
                    <a:pt x="1179" y="182"/>
                    <a:pt x="1224" y="242"/>
                  </a:cubicBezTo>
                  <a:cubicBezTo>
                    <a:pt x="1269" y="302"/>
                    <a:pt x="1300" y="401"/>
                    <a:pt x="1315" y="469"/>
                  </a:cubicBezTo>
                  <a:cubicBezTo>
                    <a:pt x="1330" y="537"/>
                    <a:pt x="1322" y="593"/>
                    <a:pt x="1315" y="65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Freeform 48"/>
            <p:cNvSpPr>
              <a:spLocks/>
            </p:cNvSpPr>
            <p:nvPr/>
          </p:nvSpPr>
          <p:spPr bwMode="auto">
            <a:xfrm>
              <a:off x="2971" y="935"/>
              <a:ext cx="431" cy="635"/>
            </a:xfrm>
            <a:custGeom>
              <a:avLst/>
              <a:gdLst>
                <a:gd name="T0" fmla="*/ 0 w 431"/>
                <a:gd name="T1" fmla="*/ 0 h 635"/>
                <a:gd name="T2" fmla="*/ 272 w 431"/>
                <a:gd name="T3" fmla="*/ 46 h 635"/>
                <a:gd name="T4" fmla="*/ 408 w 431"/>
                <a:gd name="T5" fmla="*/ 182 h 635"/>
                <a:gd name="T6" fmla="*/ 408 w 431"/>
                <a:gd name="T7" fmla="*/ 454 h 635"/>
                <a:gd name="T8" fmla="*/ 408 w 431"/>
                <a:gd name="T9" fmla="*/ 635 h 6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1"/>
                <a:gd name="T16" fmla="*/ 0 h 635"/>
                <a:gd name="T17" fmla="*/ 431 w 431"/>
                <a:gd name="T18" fmla="*/ 635 h 6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1" h="635">
                  <a:moveTo>
                    <a:pt x="0" y="0"/>
                  </a:moveTo>
                  <a:cubicBezTo>
                    <a:pt x="102" y="8"/>
                    <a:pt x="204" y="16"/>
                    <a:pt x="272" y="46"/>
                  </a:cubicBezTo>
                  <a:cubicBezTo>
                    <a:pt x="340" y="76"/>
                    <a:pt x="385" y="114"/>
                    <a:pt x="408" y="182"/>
                  </a:cubicBezTo>
                  <a:cubicBezTo>
                    <a:pt x="431" y="250"/>
                    <a:pt x="408" y="379"/>
                    <a:pt x="408" y="454"/>
                  </a:cubicBezTo>
                  <a:cubicBezTo>
                    <a:pt x="408" y="529"/>
                    <a:pt x="408" y="582"/>
                    <a:pt x="408" y="635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" name="Group 54"/>
          <p:cNvGrpSpPr>
            <a:grpSpLocks/>
          </p:cNvGrpSpPr>
          <p:nvPr/>
        </p:nvGrpSpPr>
        <p:grpSpPr bwMode="auto">
          <a:xfrm>
            <a:off x="2667794" y="1592264"/>
            <a:ext cx="7707312" cy="4464050"/>
            <a:chOff x="249" y="1253"/>
            <a:chExt cx="4855" cy="2812"/>
          </a:xfrm>
        </p:grpSpPr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249" y="1660"/>
              <a:ext cx="470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336" y="1253"/>
              <a:ext cx="139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系统总线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345" y="1996"/>
              <a:ext cx="576" cy="1100"/>
            </a:xfrm>
            <a:prstGeom prst="rect">
              <a:avLst/>
            </a:prstGeom>
            <a:solidFill>
              <a:srgbClr val="6699FF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8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b="1">
                  <a:solidFill>
                    <a:schemeClr val="bg2"/>
                  </a:solidFill>
                  <a:ea typeface="黑体" panose="02010609060101010101" pitchFamily="49" charset="-122"/>
                </a:rPr>
                <a:t>CPU</a:t>
              </a:r>
            </a:p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800" b="1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113" y="1996"/>
              <a:ext cx="576" cy="351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b="1">
                  <a:solidFill>
                    <a:schemeClr val="bg2"/>
                  </a:solidFill>
                  <a:ea typeface="黑体" panose="02010609060101010101" pitchFamily="49" charset="-122"/>
                </a:rPr>
                <a:t>M</a:t>
              </a:r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1881" y="1996"/>
              <a:ext cx="723" cy="113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>
                  <a:solidFill>
                    <a:srgbClr val="C00000"/>
                  </a:solidFill>
                  <a:ea typeface="黑体" panose="02010609060101010101" pitchFamily="49" charset="-122"/>
                </a:rPr>
                <a:t>DMA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控制器</a:t>
              </a:r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2912" y="3483"/>
              <a:ext cx="635" cy="582"/>
            </a:xfrm>
            <a:prstGeom prst="rect">
              <a:avLst/>
            </a:prstGeom>
            <a:solidFill>
              <a:srgbClr val="33CC33"/>
            </a:solidFill>
            <a:ln w="381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外围设备</a:t>
              </a:r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648" y="1660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>
              <a:off x="1398" y="1660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>
              <a:off x="3239" y="1661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2912" y="1997"/>
              <a:ext cx="635" cy="326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接口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H="1">
              <a:off x="925" y="2726"/>
              <a:ext cx="953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>
              <a:off x="925" y="2907"/>
              <a:ext cx="953" cy="0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1016" y="2461"/>
              <a:ext cx="82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b="1">
                  <a:latin typeface="黑体" panose="02010609060101010101" pitchFamily="49" charset="-122"/>
                  <a:ea typeface="黑体" panose="02010609060101010101" pitchFamily="49" charset="-122"/>
                </a:rPr>
                <a:t>请求</a:t>
              </a:r>
              <a:r>
                <a:rPr lang="zh-CN" altLang="en-US" sz="2200" b="1">
                  <a:ea typeface="黑体" panose="02010609060101010101" pitchFamily="49" charset="-122"/>
                </a:rPr>
                <a:t>总线</a:t>
              </a: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1016" y="2888"/>
              <a:ext cx="82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200" b="1">
                  <a:latin typeface="黑体" panose="02010609060101010101" pitchFamily="49" charset="-122"/>
                  <a:ea typeface="黑体" panose="02010609060101010101" pitchFamily="49" charset="-122"/>
                </a:rPr>
                <a:t>批准总线</a:t>
              </a: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4191" y="1661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3856" y="3483"/>
              <a:ext cx="635" cy="582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外围设备</a:t>
              </a:r>
            </a:p>
          </p:txBody>
        </p:sp>
        <p:sp>
          <p:nvSpPr>
            <p:cNvPr id="26" name="Text Box 29"/>
            <p:cNvSpPr txBox="1">
              <a:spLocks noChangeArrowheads="1"/>
            </p:cNvSpPr>
            <p:nvPr/>
          </p:nvSpPr>
          <p:spPr bwMode="auto">
            <a:xfrm>
              <a:off x="3874" y="1997"/>
              <a:ext cx="635" cy="326"/>
            </a:xfrm>
            <a:prstGeom prst="rect">
              <a:avLst/>
            </a:prstGeom>
            <a:solidFill>
              <a:srgbClr val="6699FF"/>
            </a:solidFill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600" b="1">
                  <a:solidFill>
                    <a:schemeClr val="bg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接口</a:t>
              </a:r>
            </a:p>
          </p:txBody>
        </p:sp>
        <p:sp>
          <p:nvSpPr>
            <p:cNvPr id="27" name="Line 30"/>
            <p:cNvSpPr>
              <a:spLocks noChangeShapeType="1"/>
            </p:cNvSpPr>
            <p:nvPr/>
          </p:nvSpPr>
          <p:spPr bwMode="auto">
            <a:xfrm>
              <a:off x="2622" y="2523"/>
              <a:ext cx="408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stealth" w="lg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31"/>
            <p:cNvSpPr>
              <a:spLocks noChangeShapeType="1"/>
            </p:cNvSpPr>
            <p:nvPr/>
          </p:nvSpPr>
          <p:spPr bwMode="auto">
            <a:xfrm>
              <a:off x="3239" y="2324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32"/>
            <p:cNvSpPr>
              <a:spLocks noChangeShapeType="1"/>
            </p:cNvSpPr>
            <p:nvPr/>
          </p:nvSpPr>
          <p:spPr bwMode="auto">
            <a:xfrm>
              <a:off x="3030" y="2342"/>
              <a:ext cx="0" cy="18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33"/>
            <p:cNvSpPr>
              <a:spLocks noChangeShapeType="1"/>
            </p:cNvSpPr>
            <p:nvPr/>
          </p:nvSpPr>
          <p:spPr bwMode="auto">
            <a:xfrm>
              <a:off x="2604" y="2659"/>
              <a:ext cx="81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35"/>
            <p:cNvSpPr>
              <a:spLocks noChangeShapeType="1"/>
            </p:cNvSpPr>
            <p:nvPr/>
          </p:nvSpPr>
          <p:spPr bwMode="auto">
            <a:xfrm>
              <a:off x="3420" y="2342"/>
              <a:ext cx="0" cy="317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>
              <a:off x="4182" y="2324"/>
              <a:ext cx="0" cy="115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>
              <a:off x="2622" y="2931"/>
              <a:ext cx="136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stealth" w="lg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40"/>
            <p:cNvSpPr>
              <a:spLocks noChangeShapeType="1"/>
            </p:cNvSpPr>
            <p:nvPr/>
          </p:nvSpPr>
          <p:spPr bwMode="auto">
            <a:xfrm>
              <a:off x="3982" y="2342"/>
              <a:ext cx="0" cy="589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41"/>
            <p:cNvSpPr>
              <a:spLocks noChangeShapeType="1"/>
            </p:cNvSpPr>
            <p:nvPr/>
          </p:nvSpPr>
          <p:spPr bwMode="auto">
            <a:xfrm>
              <a:off x="2604" y="3067"/>
              <a:ext cx="1814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42"/>
            <p:cNvSpPr>
              <a:spLocks noChangeShapeType="1"/>
            </p:cNvSpPr>
            <p:nvPr/>
          </p:nvSpPr>
          <p:spPr bwMode="auto">
            <a:xfrm>
              <a:off x="4418" y="2342"/>
              <a:ext cx="0" cy="72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Text Box 43"/>
            <p:cNvSpPr txBox="1">
              <a:spLocks noChangeArrowheads="1"/>
            </p:cNvSpPr>
            <p:nvPr/>
          </p:nvSpPr>
          <p:spPr bwMode="auto">
            <a:xfrm>
              <a:off x="3284" y="2681"/>
              <a:ext cx="6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DMA</a:t>
              </a:r>
              <a:r>
                <a:rPr lang="zh-CN" altLang="en-US" sz="2000" b="1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请求</a:t>
              </a:r>
            </a:p>
          </p:txBody>
        </p:sp>
        <p:sp>
          <p:nvSpPr>
            <p:cNvPr id="38" name="Text Box 44"/>
            <p:cNvSpPr txBox="1">
              <a:spLocks noChangeArrowheads="1"/>
            </p:cNvSpPr>
            <p:nvPr/>
          </p:nvSpPr>
          <p:spPr bwMode="auto">
            <a:xfrm>
              <a:off x="4417" y="2686"/>
              <a:ext cx="68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l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90000"/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DMA</a:t>
              </a:r>
              <a:r>
                <a:rPr lang="zh-CN" altLang="en-US" sz="2000" b="1">
                  <a:solidFill>
                    <a:schemeClr val="accent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批准</a:t>
              </a:r>
            </a:p>
          </p:txBody>
        </p:sp>
        <p:sp>
          <p:nvSpPr>
            <p:cNvPr id="39" name="Line 49"/>
            <p:cNvSpPr>
              <a:spLocks noChangeShapeType="1"/>
            </p:cNvSpPr>
            <p:nvPr/>
          </p:nvSpPr>
          <p:spPr bwMode="auto">
            <a:xfrm>
              <a:off x="2241" y="1661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stealth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" name="Rectangle 50"/>
          <p:cNvSpPr>
            <a:spLocks noChangeArrowheads="1"/>
          </p:cNvSpPr>
          <p:nvPr/>
        </p:nvSpPr>
        <p:spPr bwMode="auto">
          <a:xfrm>
            <a:off x="4020344" y="5254626"/>
            <a:ext cx="23764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90000"/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C000"/>
                </a:solidFill>
                <a:ea typeface="黑体" panose="02010609060101010101" pitchFamily="49" charset="-122"/>
              </a:rPr>
              <a:t>如</a:t>
            </a:r>
            <a:r>
              <a:rPr lang="en-US" altLang="zh-CN" sz="2800" b="1" dirty="0">
                <a:solidFill>
                  <a:srgbClr val="FFC000"/>
                </a:solidFill>
                <a:ea typeface="黑体" panose="02010609060101010101" pitchFamily="49" charset="-122"/>
              </a:rPr>
              <a:t>Intel 8237</a:t>
            </a:r>
          </a:p>
        </p:txBody>
      </p:sp>
      <p:sp>
        <p:nvSpPr>
          <p:cNvPr id="41" name="Line 51"/>
          <p:cNvSpPr>
            <a:spLocks noChangeShapeType="1"/>
          </p:cNvSpPr>
          <p:nvPr/>
        </p:nvSpPr>
        <p:spPr bwMode="auto">
          <a:xfrm flipV="1">
            <a:off x="5172869" y="4759326"/>
            <a:ext cx="288925" cy="503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4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10064</TotalTime>
  <Words>2538</Words>
  <Application>Microsoft Office PowerPoint</Application>
  <PresentationFormat>宽屏</PresentationFormat>
  <Paragraphs>322</Paragraphs>
  <Slides>36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7" baseType="lpstr">
      <vt:lpstr>等线</vt:lpstr>
      <vt:lpstr>黑体</vt:lpstr>
      <vt:lpstr>华文行楷</vt:lpstr>
      <vt:lpstr>华文楷体</vt:lpstr>
      <vt:lpstr>宋体</vt:lpstr>
      <vt:lpstr>微软雅黑</vt:lpstr>
      <vt:lpstr>义启小楷书</vt:lpstr>
      <vt:lpstr>Algerian</vt:lpstr>
      <vt:lpstr>Arial</vt:lpstr>
      <vt:lpstr>Calibri</vt:lpstr>
      <vt:lpstr>Segoe UI</vt:lpstr>
      <vt:lpstr>Times New Roman</vt:lpstr>
      <vt:lpstr>Wingdings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图片</vt:lpstr>
      <vt:lpstr>PowerPoint 演示文稿</vt:lpstr>
      <vt:lpstr>PowerPoint 演示文稿</vt:lpstr>
      <vt:lpstr>本章主要内容</vt:lpstr>
      <vt:lpstr>DMA方式</vt:lpstr>
      <vt:lpstr>DMA基本概念</vt:lpstr>
      <vt:lpstr>DMA特点与应用</vt:lpstr>
      <vt:lpstr>DMA与外设的连接方式——单通道DMA控制器（只连接一个外设）</vt:lpstr>
      <vt:lpstr>DMA与外设的连接方式——选择型DMA控制器</vt:lpstr>
      <vt:lpstr>DMA与外设的连接方式——选择型DMA控制器</vt:lpstr>
      <vt:lpstr>DMA控制器的工作状态</vt:lpstr>
      <vt:lpstr>内存争用</vt:lpstr>
      <vt:lpstr>停止CPU使用主存</vt:lpstr>
      <vt:lpstr>停止CPU访内</vt:lpstr>
      <vt:lpstr>DMA与CPU交替使用主存</vt:lpstr>
      <vt:lpstr>周期挪用法</vt:lpstr>
      <vt:lpstr>DMA控制器</vt:lpstr>
      <vt:lpstr>DMA传输流程</vt:lpstr>
      <vt:lpstr>DMA主要操作过程</vt:lpstr>
      <vt:lpstr>DMA主要操作过程（准备阶段）</vt:lpstr>
      <vt:lpstr>DMA主要操作过程（传送阶段）</vt:lpstr>
      <vt:lpstr>DMA主要操作过程（结束阶段）</vt:lpstr>
      <vt:lpstr>DMA与程序中断的区别</vt:lpstr>
      <vt:lpstr>例题</vt:lpstr>
      <vt:lpstr>例题</vt:lpstr>
      <vt:lpstr>本章主要内容</vt:lpstr>
      <vt:lpstr>通道方式</vt:lpstr>
      <vt:lpstr>通道方式</vt:lpstr>
      <vt:lpstr>通道方式</vt:lpstr>
      <vt:lpstr>通道功能</vt:lpstr>
      <vt:lpstr>通道分类</vt:lpstr>
      <vt:lpstr>字节多路通道</vt:lpstr>
      <vt:lpstr>选择通道</vt:lpstr>
      <vt:lpstr>选择通道</vt:lpstr>
      <vt:lpstr>数组多路通道</vt:lpstr>
      <vt:lpstr>数组多路通道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1891</cp:revision>
  <cp:lastPrinted>2019-09-24T12:30:12Z</cp:lastPrinted>
  <dcterms:created xsi:type="dcterms:W3CDTF">2018-05-09T10:41:00Z</dcterms:created>
  <dcterms:modified xsi:type="dcterms:W3CDTF">2021-05-26T08:47:35Z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